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87" r:id="rId4"/>
    <p:sldId id="260" r:id="rId5"/>
    <p:sldId id="301" r:id="rId6"/>
    <p:sldId id="262" r:id="rId7"/>
    <p:sldId id="263" r:id="rId8"/>
    <p:sldId id="302" r:id="rId9"/>
    <p:sldId id="291" r:id="rId10"/>
    <p:sldId id="261" r:id="rId11"/>
    <p:sldId id="288" r:id="rId12"/>
    <p:sldId id="298" r:id="rId13"/>
    <p:sldId id="266" r:id="rId14"/>
    <p:sldId id="299" r:id="rId15"/>
    <p:sldId id="289" r:id="rId16"/>
    <p:sldId id="300" r:id="rId17"/>
    <p:sldId id="290" r:id="rId18"/>
    <p:sldId id="296" r:id="rId19"/>
    <p:sldId id="304" r:id="rId20"/>
    <p:sldId id="292" r:id="rId21"/>
    <p:sldId id="293" r:id="rId22"/>
    <p:sldId id="294" r:id="rId23"/>
    <p:sldId id="295" r:id="rId24"/>
    <p:sldId id="297" r:id="rId25"/>
    <p:sldId id="303" r:id="rId26"/>
    <p:sldId id="284" r:id="rId27"/>
    <p:sldId id="267" r:id="rId28"/>
    <p:sldId id="269" r:id="rId29"/>
  </p:sldIdLst>
  <p:sldSz cx="18288000" cy="10287000"/>
  <p:notesSz cx="9144000" cy="6858000"/>
  <p:embeddedFontLst>
    <p:embeddedFont>
      <p:font typeface="Cambria" panose="02040503050406030204" pitchFamily="18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Public Sans" panose="02020500000000000000" charset="0"/>
      <p:regular r:id="rId37"/>
    </p:embeddedFont>
    <p:embeddedFont>
      <p:font typeface="Public Sans Bold" panose="02020500000000000000" charset="0"/>
      <p:regular r:id="rId38"/>
    </p:embeddedFont>
    <p:embeddedFont>
      <p:font typeface="Public Sans Thin" panose="02020500000000000000" charset="0"/>
      <p:regular r:id="rId39"/>
    </p:embeddedFont>
    <p:embeddedFont>
      <p:font typeface="Public Sans Thin Bold" panose="02020500000000000000" charset="0"/>
      <p:regular r:id="rId40"/>
    </p:embeddedFont>
    <p:embeddedFont>
      <p:font typeface="微軟正黑體" panose="020B0604030504040204" pitchFamily="34" charset="-120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C00000"/>
    <a:srgbClr val="F4F1ED"/>
    <a:srgbClr val="F8F8F8"/>
    <a:srgbClr val="E8D0D0"/>
    <a:srgbClr val="F4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049" autoAdjust="0"/>
  </p:normalViewPr>
  <p:slideViewPr>
    <p:cSldViewPr>
      <p:cViewPr varScale="1">
        <p:scale>
          <a:sx n="70" d="100"/>
          <a:sy n="70" d="100"/>
        </p:scale>
        <p:origin x="774" y="66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D5FB9929-8CEC-BA73-17D4-EFE329DBDA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4B7FCF4-7ACF-FEA2-1856-C1F600DE42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32C9A-B989-493D-B027-A5F78A42EA64}" type="datetimeFigureOut">
              <a:rPr lang="zh-TW" altLang="en-US" smtClean="0"/>
              <a:t>2025/6/5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F14AD6-953F-0D37-05D4-35BBAD3AF5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42A14F3-70DD-EA5F-766D-D0871E52CD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408E5-A550-4853-B111-28F65C1B05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79801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AE4D8-4D8C-4250-BE2B-56AADB9281F0}" type="datetimeFigureOut">
              <a:rPr lang="zh-TW" altLang="en-US" smtClean="0"/>
              <a:t>2025/6/5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332FA-6B05-4829-93CA-9657CB937D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40113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3618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1926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5BD15-7584-EB7F-561E-9CBFD5E77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01F9CA6-E46B-71CB-A8E2-418FDF051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FBCC682-BA91-CAAA-F8A8-DF949A283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3852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0149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DF6DC-C7F6-4077-95B3-84DDC4AA4CC0}" type="datetime1">
              <a:rPr lang="en-US" altLang="zh-TW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4B9C-7C64-417E-ACED-F0A4E0859BA1}" type="datetime1">
              <a:rPr lang="en-US" altLang="zh-TW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9C51-DA31-4E5C-B257-5D2401C806E5}" type="datetime1">
              <a:rPr lang="en-US" altLang="zh-TW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E6CF8-4B49-4FE5-8328-BD74F7D6F5F0}" type="datetime1">
              <a:rPr lang="en-US" altLang="zh-TW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C7B42-D1BD-43E3-A244-6F4642CE1406}" type="datetime1">
              <a:rPr lang="en-US" altLang="zh-TW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7618-016C-4442-A641-E77188D126AA}" type="datetime1">
              <a:rPr lang="en-US" altLang="zh-TW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8267D-9212-400E-942F-A9F527B3C0D6}" type="datetime1">
              <a:rPr lang="en-US" altLang="zh-TW" smtClean="0"/>
              <a:t>6/5/2025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163F6-9EE0-4A69-A48C-CDED8B04C040}" type="datetime1">
              <a:rPr lang="en-US" altLang="zh-TW" smtClean="0"/>
              <a:t>6/5/2025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51BCF-9B75-4250-BBBC-2A950DFE282E}" type="datetime1">
              <a:rPr lang="en-US" altLang="zh-TW" smtClean="0"/>
              <a:t>6/5/2025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7C17-A52A-4C21-B849-2235A9B7DF48}" type="datetime1">
              <a:rPr lang="en-US" altLang="zh-TW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7C909-10B9-44CB-8E3D-B0101D8116FA}" type="datetime1">
              <a:rPr lang="en-US" altLang="zh-TW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A7FBC-F9EE-4D45-8C6E-85A30055AC90}" type="datetime1">
              <a:rPr lang="en-US" altLang="zh-TW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85900"/>
            <a:ext cx="16159003" cy="326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zh-TW" altLang="en-US" sz="12000" b="1" dirty="0">
                <a:solidFill>
                  <a:srgbClr val="F4F1E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ublic Sans Thin Bold"/>
                <a:sym typeface="Public Sans Thin Bold"/>
              </a:rPr>
              <a:t>地震工程期末報告</a:t>
            </a:r>
            <a:endParaRPr lang="en-US" altLang="zh-TW" sz="12000" b="1" dirty="0">
              <a:solidFill>
                <a:srgbClr val="F4F1E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ublic Sans Thin Bold"/>
              <a:sym typeface="Public Sans Thin Bold"/>
            </a:endParaRPr>
          </a:p>
          <a:p>
            <a:pPr algn="l">
              <a:spcBef>
                <a:spcPct val="0"/>
              </a:spcBef>
            </a:pPr>
            <a:r>
              <a:rPr lang="en-US" sz="7200" b="1" dirty="0">
                <a:solidFill>
                  <a:srgbClr val="F4F1ED"/>
                </a:solidFill>
                <a:latin typeface="Public Sans Thin Bold"/>
                <a:ea typeface="Public Sans Thin Bold"/>
                <a:cs typeface="Public Sans Thin Bold"/>
                <a:sym typeface="Public Sans Thin Bold"/>
              </a:rPr>
              <a:t>Earthquake Engineering Final Report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090372"/>
            <a:ext cx="12856727" cy="3717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4F1ED"/>
                </a:solidFill>
                <a:latin typeface="Cambria" panose="02040503050406030204" pitchFamily="18" charset="0"/>
                <a:ea typeface="Cambria" panose="02040503050406030204" pitchFamily="18" charset="0"/>
                <a:cs typeface="Public Sans Thin"/>
                <a:sym typeface="Public Sans Thin"/>
              </a:rPr>
              <a:t>Crew member:</a:t>
            </a:r>
          </a:p>
          <a:p>
            <a:pPr marL="1080000">
              <a:lnSpc>
                <a:spcPts val="5880"/>
              </a:lnSpc>
              <a:spcBef>
                <a:spcPct val="0"/>
              </a:spcBef>
            </a:pPr>
            <a:r>
              <a:rPr lang="zh-TW" altLang="en-US" sz="4200" dirty="0">
                <a:solidFill>
                  <a:srgbClr val="F4F1E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ublic Sans Thin"/>
                <a:sym typeface="Public Sans Thin"/>
              </a:rPr>
              <a:t>涂子彧</a:t>
            </a:r>
            <a:r>
              <a:rPr lang="en-US" altLang="zh-TW" sz="4200" dirty="0">
                <a:solidFill>
                  <a:srgbClr val="F4F1ED"/>
                </a:solidFill>
                <a:latin typeface="Cambria" panose="02040503050406030204" pitchFamily="18" charset="0"/>
                <a:ea typeface="Cambria" panose="02040503050406030204" pitchFamily="18" charset="0"/>
                <a:cs typeface="Public Sans Thin"/>
                <a:sym typeface="Public Sans Thin"/>
              </a:rPr>
              <a:t>11372011</a:t>
            </a:r>
            <a:endParaRPr lang="en-US" altLang="zh-TW" sz="4200" dirty="0">
              <a:solidFill>
                <a:srgbClr val="F4F1E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ublic Sans Thin"/>
              <a:sym typeface="Public Sans Thin"/>
            </a:endParaRPr>
          </a:p>
          <a:p>
            <a:pPr marL="1080000">
              <a:lnSpc>
                <a:spcPts val="5880"/>
              </a:lnSpc>
              <a:spcBef>
                <a:spcPct val="0"/>
              </a:spcBef>
            </a:pPr>
            <a:r>
              <a:rPr lang="zh-TW" altLang="en-US" sz="4200" dirty="0">
                <a:solidFill>
                  <a:srgbClr val="F4F1E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ublic Sans Thin"/>
                <a:sym typeface="Public Sans Thin"/>
              </a:rPr>
              <a:t>邱昱倫</a:t>
            </a:r>
            <a:r>
              <a:rPr lang="en-US" altLang="zh-TW" sz="4200" dirty="0">
                <a:solidFill>
                  <a:srgbClr val="F4F1ED"/>
                </a:solidFill>
                <a:latin typeface="Cambria" panose="02040503050406030204" pitchFamily="18" charset="0"/>
                <a:ea typeface="Cambria" panose="02040503050406030204" pitchFamily="18" charset="0"/>
                <a:cs typeface="Public Sans Thin"/>
                <a:sym typeface="Public Sans Thin"/>
              </a:rPr>
              <a:t>11372009</a:t>
            </a:r>
            <a:endParaRPr lang="en-US" altLang="zh-TW" sz="4200" dirty="0">
              <a:solidFill>
                <a:srgbClr val="F4F1E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ublic Sans Thin"/>
              <a:sym typeface="Public Sans Thin"/>
            </a:endParaRPr>
          </a:p>
          <a:p>
            <a:pPr marL="1080000">
              <a:lnSpc>
                <a:spcPts val="5880"/>
              </a:lnSpc>
              <a:spcBef>
                <a:spcPct val="0"/>
              </a:spcBef>
            </a:pPr>
            <a:r>
              <a:rPr lang="zh-TW" altLang="en-US" sz="4200" dirty="0">
                <a:solidFill>
                  <a:srgbClr val="F4F1E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ublic Sans Thin"/>
                <a:sym typeface="Public Sans Thin"/>
              </a:rPr>
              <a:t>周芷琦</a:t>
            </a:r>
            <a:r>
              <a:rPr lang="en-US" altLang="zh-TW" sz="4200" dirty="0">
                <a:solidFill>
                  <a:srgbClr val="F4F1ED"/>
                </a:solidFill>
                <a:latin typeface="Cambria" panose="02040503050406030204" pitchFamily="18" charset="0"/>
                <a:ea typeface="Cambria" panose="02040503050406030204" pitchFamily="18" charset="0"/>
                <a:cs typeface="Public Sans Thin"/>
                <a:sym typeface="Public Sans Thin"/>
              </a:rPr>
              <a:t>11372004</a:t>
            </a:r>
            <a:endParaRPr lang="zh-TW" altLang="en-US" sz="4200" dirty="0">
              <a:solidFill>
                <a:srgbClr val="F4F1E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ublic Sans Thin"/>
              <a:sym typeface="Public Sans Thin"/>
            </a:endParaRPr>
          </a:p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4F1ED"/>
                </a:solidFill>
                <a:latin typeface="Cambria" panose="02040503050406030204" pitchFamily="18" charset="0"/>
                <a:ea typeface="Cambria" panose="02040503050406030204" pitchFamily="18" charset="0"/>
                <a:cs typeface="Public Sans Thin"/>
                <a:sym typeface="Public Sans Thin"/>
              </a:rPr>
              <a:t>Presentation Date : Jun.</a:t>
            </a:r>
            <a:r>
              <a:rPr lang="zh-TW" altLang="en-US" sz="4200" dirty="0">
                <a:solidFill>
                  <a:srgbClr val="F4F1ED"/>
                </a:solidFill>
                <a:latin typeface="Cambria" panose="02040503050406030204" pitchFamily="18" charset="0"/>
                <a:ea typeface="Cambria" panose="02040503050406030204" pitchFamily="18" charset="0"/>
                <a:cs typeface="Public Sans Thin"/>
                <a:sym typeface="Public Sans Thin"/>
              </a:rPr>
              <a:t> </a:t>
            </a:r>
            <a:r>
              <a:rPr lang="en-US" sz="4200" dirty="0">
                <a:solidFill>
                  <a:srgbClr val="F4F1ED"/>
                </a:solidFill>
                <a:latin typeface="Cambria" panose="02040503050406030204" pitchFamily="18" charset="0"/>
                <a:ea typeface="Cambria" panose="02040503050406030204" pitchFamily="18" charset="0"/>
                <a:cs typeface="Public Sans Thin"/>
                <a:sym typeface="Public Sans Thin"/>
              </a:rPr>
              <a:t>5th , 2025</a:t>
            </a:r>
            <a:endParaRPr lang="en-US" sz="4200" dirty="0">
              <a:solidFill>
                <a:srgbClr val="F4F1ED"/>
              </a:solidFill>
              <a:latin typeface="Public Sans Thin"/>
              <a:ea typeface="Public Sans Thin"/>
              <a:cs typeface="Public Sans Thin"/>
              <a:sym typeface="Public Sans Thin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5" name="Group 5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F1E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F1E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F1E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F1E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27" name="投影片編號版面配置區 26">
            <a:extLst>
              <a:ext uri="{FF2B5EF4-FFF2-40B4-BE49-F238E27FC236}">
                <a16:creationId xmlns:a16="http://schemas.microsoft.com/office/drawing/2014/main" id="{795875F5-C1AE-C6E9-66A7-07CFE89E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00200" y="827224"/>
            <a:ext cx="16235696" cy="1165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000000"/>
                </a:solidFill>
                <a:latin typeface="Public Sans Thin Bold"/>
                <a:ea typeface="Public Sans Thin Bold"/>
                <a:cs typeface="Public Sans Thin Bold"/>
                <a:sym typeface="Public Sans Thin Bold"/>
              </a:rPr>
              <a:t>Use Python to find calculate solutions. </a:t>
            </a:r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0" y="0"/>
            <a:ext cx="1877261" cy="1877261"/>
            <a:chOff x="0" y="0"/>
            <a:chExt cx="2503014" cy="2503014"/>
          </a:xfrm>
        </p:grpSpPr>
        <p:grpSp>
          <p:nvGrpSpPr>
            <p:cNvPr id="7" name="Group 7"/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B2BD9E2F-91D6-2A99-C8AF-01F22351B8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34" t="7407" r="11222" b="4445"/>
          <a:stretch>
            <a:fillRect/>
          </a:stretch>
        </p:blipFill>
        <p:spPr>
          <a:xfrm>
            <a:off x="5867400" y="1992552"/>
            <a:ext cx="12268200" cy="8062854"/>
          </a:xfrm>
          <a:prstGeom prst="rect">
            <a:avLst/>
          </a:prstGeom>
        </p:spPr>
      </p:pic>
      <p:pic>
        <p:nvPicPr>
          <p:cNvPr id="1026" name="Picture 2" descr="Python - Download free icons">
            <a:extLst>
              <a:ext uri="{FF2B5EF4-FFF2-40B4-BE49-F238E27FC236}">
                <a16:creationId xmlns:a16="http://schemas.microsoft.com/office/drawing/2014/main" id="{FBEABF38-203C-7927-3218-A2BA14E92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818" y="2011602"/>
            <a:ext cx="4073878" cy="407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DAF86A3-4FED-1690-B940-72E264BDF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7A5F34-5A9F-B07C-1EE8-3F41B2212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649A0BE-CCD4-2306-8DBD-BC2EA6CDEAC3}"/>
              </a:ext>
            </a:extLst>
          </p:cNvPr>
          <p:cNvSpPr txBox="1"/>
          <p:nvPr/>
        </p:nvSpPr>
        <p:spPr>
          <a:xfrm>
            <a:off x="1338368" y="2552700"/>
            <a:ext cx="16644831" cy="3797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9600" b="1" dirty="0" err="1">
                <a:solidFill>
                  <a:srgbClr val="F4F1ED"/>
                </a:solidFill>
                <a:latin typeface="Public Sans Thin Bold"/>
                <a:ea typeface="Public Sans Thin Bold"/>
                <a:cs typeface="Public Sans Thin Bold"/>
                <a:sym typeface="Public Sans Thin Bold"/>
              </a:rPr>
              <a:t>ChiChi</a:t>
            </a:r>
            <a:r>
              <a:rPr lang="en-US" sz="9600" b="1" dirty="0">
                <a:solidFill>
                  <a:srgbClr val="F4F1ED"/>
                </a:solidFill>
                <a:latin typeface="Public Sans Thin Bold"/>
                <a:ea typeface="Public Sans Thin Bold"/>
                <a:cs typeface="Public Sans Thin Bold"/>
                <a:sym typeface="Public Sans Thin Bold"/>
              </a:rPr>
              <a:t> Results from Python code</a:t>
            </a:r>
          </a:p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4F1ED"/>
                </a:solidFill>
                <a:latin typeface="Public Sans Thin Bold"/>
                <a:ea typeface="Public Sans Thin Bold"/>
                <a:cs typeface="Public Sans Thin Bold"/>
                <a:sym typeface="Public Sans Thin Bold"/>
              </a:rPr>
              <a:t>with illustration and comparison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AEAF48E-6BC8-07FC-8A60-6F87DC99F30F}"/>
              </a:ext>
            </a:extLst>
          </p:cNvPr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F51CAAA-1FA1-133B-38B2-841B9144695C}"/>
                </a:ext>
              </a:extLst>
            </p:cNvPr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4F062BD4-2621-44FE-5CDC-CFAC9ED6E77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0C0C76B8-B8C8-9706-A614-FBB50DFF263A}"/>
                </a:ext>
              </a:extLst>
            </p:cNvPr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1125CA61-C6AD-FDAF-11D0-19900466B54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3E4F3058-2D1F-219E-6C5A-0C29FF26D984}"/>
                </a:ext>
              </a:extLst>
            </p:cNvPr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9C91D76E-E4DA-A0AC-B3AE-9E5ADE79B88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67AA49B9-19A9-2B1C-74F5-A26BD872FA03}"/>
                </a:ext>
              </a:extLst>
            </p:cNvPr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A436D02C-0F29-CD83-FBB7-3DED2A7FD3D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3FD437A0-E0FD-D0B8-0BC2-32FCD1353061}"/>
                </a:ext>
              </a:extLst>
            </p:cNvPr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A15FBEE5-CAF6-C579-64EB-2520201A67E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CED61D4B-311F-B907-69C7-6C416CF14138}"/>
                </a:ext>
              </a:extLst>
            </p:cNvPr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E030C355-27CF-E219-50DA-1C37D8C966C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45DA612D-6D28-2F09-D005-C1295FC263C8}"/>
                </a:ext>
              </a:extLst>
            </p:cNvPr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4C82BA4C-1507-DCBF-EB9C-ADB48502440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23963F09-035A-AED1-9B7F-A2B43B368909}"/>
                </a:ext>
              </a:extLst>
            </p:cNvPr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66A5FE90-32CD-F4CA-C5AD-8AF1FB77374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837BE423-1DAB-6567-A1E8-EF72E881436A}"/>
                </a:ext>
              </a:extLst>
            </p:cNvPr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F9428810-0C26-9002-6419-BA833FCA395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3" name="Group 23">
              <a:extLst>
                <a:ext uri="{FF2B5EF4-FFF2-40B4-BE49-F238E27FC236}">
                  <a16:creationId xmlns:a16="http://schemas.microsoft.com/office/drawing/2014/main" id="{F81BA683-3F32-8ADE-B142-3733DAF3C605}"/>
                </a:ext>
              </a:extLst>
            </p:cNvPr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241F0CEA-5FAB-7927-575A-0C3D846A68E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1762EF77-002F-4944-C775-0F2FF73C6AFB}"/>
                </a:ext>
              </a:extLst>
            </p:cNvPr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689B40CE-ECA2-0D10-0EB5-2DF82F87B10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0FB843-96D6-C986-64A3-C3E79A40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78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53016" y="1339808"/>
            <a:ext cx="99198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ublic Sans Thin Bold"/>
                <a:sym typeface="Public Sans Thin Bold"/>
              </a:rPr>
              <a:t>Linear Acceleration-displacement outcome 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0" y="0"/>
            <a:ext cx="1877261" cy="1877261"/>
            <a:chOff x="0" y="0"/>
            <a:chExt cx="2503014" cy="2503014"/>
          </a:xfrm>
        </p:grpSpPr>
        <p:grpSp>
          <p:nvGrpSpPr>
            <p:cNvPr id="12" name="Group 12"/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BB6433EB-AA63-42F4-9812-2F6F0D919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956099"/>
              </p:ext>
            </p:extLst>
          </p:nvPr>
        </p:nvGraphicFramePr>
        <p:xfrm>
          <a:off x="11887200" y="2670810"/>
          <a:ext cx="5622926" cy="6804660"/>
        </p:xfrm>
        <a:graphic>
          <a:graphicData uri="http://schemas.openxmlformats.org/drawingml/2006/table">
            <a:tbl>
              <a:tblPr/>
              <a:tblGrid>
                <a:gridCol w="1614488">
                  <a:extLst>
                    <a:ext uri="{9D8B030D-6E8A-4147-A177-3AD203B41FA5}">
                      <a16:colId xmlns:a16="http://schemas.microsoft.com/office/drawing/2014/main" val="2006020718"/>
                    </a:ext>
                  </a:extLst>
                </a:gridCol>
                <a:gridCol w="976312">
                  <a:extLst>
                    <a:ext uri="{9D8B030D-6E8A-4147-A177-3AD203B41FA5}">
                      <a16:colId xmlns:a16="http://schemas.microsoft.com/office/drawing/2014/main" val="840164131"/>
                    </a:ext>
                  </a:extLst>
                </a:gridCol>
                <a:gridCol w="2346326">
                  <a:extLst>
                    <a:ext uri="{9D8B030D-6E8A-4147-A177-3AD203B41FA5}">
                      <a16:colId xmlns:a16="http://schemas.microsoft.com/office/drawing/2014/main" val="36109452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32869105"/>
                    </a:ext>
                  </a:extLst>
                </a:gridCol>
              </a:tblGrid>
              <a:tr h="567055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No.7 Damper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693718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*PEAK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1.87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75259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*MEAN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1.87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375537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*RMS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微軟正黑體" panose="020B0604030504040204" pitchFamily="34" charset="-120"/>
                        </a:rPr>
                        <a:t>11.97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137746"/>
                  </a:ext>
                </a:extLst>
              </a:tr>
              <a:tr h="567055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No.8 Damper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746727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*PEAK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2.65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478391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*MEAN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15.57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490054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*RMS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微軟正黑體" panose="020B0604030504040204" pitchFamily="34" charset="-120"/>
                        </a:rPr>
                        <a:t>8.72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106669"/>
                  </a:ext>
                </a:extLst>
              </a:tr>
              <a:tr h="567055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No.9 Damper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022040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*PEAK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8.93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43401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*MEAN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50.74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690429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*RMS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微軟正黑體" panose="020B0604030504040204" pitchFamily="34" charset="-120"/>
                        </a:rPr>
                        <a:t>32.07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63886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681756"/>
              </p:ext>
            </p:extLst>
          </p:nvPr>
        </p:nvGraphicFramePr>
        <p:xfrm>
          <a:off x="1754281" y="3924300"/>
          <a:ext cx="9653171" cy="4297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2171">
                  <a:extLst>
                    <a:ext uri="{9D8B030D-6E8A-4147-A177-3AD203B41FA5}">
                      <a16:colId xmlns:a16="http://schemas.microsoft.com/office/drawing/2014/main" val="1952121657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53185809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914832396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92098097"/>
                    </a:ext>
                  </a:extLst>
                </a:gridCol>
              </a:tblGrid>
              <a:tr h="3508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1F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u="none" strike="noStrike" dirty="0">
                          <a:effectLst/>
                        </a:rPr>
                        <a:t>PEAK</a:t>
                      </a:r>
                      <a:r>
                        <a:rPr lang="zh-TW" altLang="en-US" sz="2800" u="none" strike="noStrike" dirty="0">
                          <a:effectLst/>
                        </a:rPr>
                        <a:t> </a:t>
                      </a:r>
                      <a:r>
                        <a:rPr lang="en-US" altLang="zh-TW" sz="2800" u="none" strike="noStrike" dirty="0">
                          <a:effectLst/>
                        </a:rPr>
                        <a:t>(m)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u="none" strike="noStrike" dirty="0">
                          <a:effectLst/>
                        </a:rPr>
                        <a:t>MEAN (m)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u="none" strike="noStrike" dirty="0">
                          <a:effectLst/>
                        </a:rPr>
                        <a:t>RMS (m)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091626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原結構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1.692983e-02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-1.200073e-04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5.766438e-03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444512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u="none" strike="noStrike" dirty="0">
                          <a:effectLst/>
                        </a:rPr>
                        <a:t>No.7 Damper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1.661348e-02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-1.195013e-04</a:t>
                      </a:r>
                      <a:endParaRPr lang="zh-TW" altLang="en-US" sz="2800" dirty="0"/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5.076288e-03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31123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No.8 Damper</a:t>
                      </a:r>
                      <a:endParaRPr lang="en-US" altLang="zh-TW" sz="2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/>
                          </a:solidFill>
                        </a:rPr>
                        <a:t>1.648044e-02</a:t>
                      </a:r>
                      <a:endParaRPr lang="zh-TW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/>
                          </a:solidFill>
                        </a:rPr>
                        <a:t>-1.386916e-04</a:t>
                      </a:r>
                      <a:endParaRPr lang="zh-TW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/>
                          </a:solidFill>
                        </a:rPr>
                        <a:t>5.263631e-03</a:t>
                      </a:r>
                      <a:endParaRPr lang="zh-TW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6076838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u="none" strike="noStrike" dirty="0">
                          <a:effectLst/>
                        </a:rPr>
                        <a:t>No.9 Damper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1.541835e-02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/>
                          </a:solidFill>
                        </a:rPr>
                        <a:t>-5.911163e-05</a:t>
                      </a:r>
                      <a:endParaRPr lang="zh-TW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3.917193e-03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2321502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2D1EBD-1A41-C5D5-4628-4DAC9B427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09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53016" y="1339808"/>
            <a:ext cx="99198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ublic Sans Thin Bold"/>
                <a:sym typeface="Public Sans Thin Bold"/>
              </a:rPr>
              <a:t>Linear Acceleration-displacement outcome 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0" y="0"/>
            <a:ext cx="1877261" cy="1877261"/>
            <a:chOff x="0" y="0"/>
            <a:chExt cx="2503014" cy="2503014"/>
          </a:xfrm>
        </p:grpSpPr>
        <p:grpSp>
          <p:nvGrpSpPr>
            <p:cNvPr id="12" name="Group 12"/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pic>
        <p:nvPicPr>
          <p:cNvPr id="25" name="圖片 24" descr="一張含有 文字, 圖表, 行, 筆跡 的圖片&#10;&#10;AI 產生的內容可能不正確。">
            <a:extLst>
              <a:ext uri="{FF2B5EF4-FFF2-40B4-BE49-F238E27FC236}">
                <a16:creationId xmlns:a16="http://schemas.microsoft.com/office/drawing/2014/main" id="{E93E82FB-EEED-E657-C61A-B0DB67BBF6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880000"/>
            <a:ext cx="12960000" cy="64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E08AFD9-B9D4-71A0-6FFD-542E0E445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53016" y="1339808"/>
            <a:ext cx="99198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ublic Sans Thin Bold"/>
                <a:sym typeface="Public Sans Thin Bold"/>
              </a:rPr>
              <a:t>Linear Acceleration-displacement outcome 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0" y="0"/>
            <a:ext cx="1877261" cy="1877261"/>
            <a:chOff x="0" y="0"/>
            <a:chExt cx="2503014" cy="2503014"/>
          </a:xfrm>
        </p:grpSpPr>
        <p:grpSp>
          <p:nvGrpSpPr>
            <p:cNvPr id="12" name="Group 12"/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BB6433EB-AA63-42F4-9812-2F6F0D919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739409"/>
              </p:ext>
            </p:extLst>
          </p:nvPr>
        </p:nvGraphicFramePr>
        <p:xfrm>
          <a:off x="11887200" y="2670810"/>
          <a:ext cx="5622926" cy="6804660"/>
        </p:xfrm>
        <a:graphic>
          <a:graphicData uri="http://schemas.openxmlformats.org/drawingml/2006/table">
            <a:tbl>
              <a:tblPr/>
              <a:tblGrid>
                <a:gridCol w="1614488">
                  <a:extLst>
                    <a:ext uri="{9D8B030D-6E8A-4147-A177-3AD203B41FA5}">
                      <a16:colId xmlns:a16="http://schemas.microsoft.com/office/drawing/2014/main" val="2006020718"/>
                    </a:ext>
                  </a:extLst>
                </a:gridCol>
                <a:gridCol w="976312">
                  <a:extLst>
                    <a:ext uri="{9D8B030D-6E8A-4147-A177-3AD203B41FA5}">
                      <a16:colId xmlns:a16="http://schemas.microsoft.com/office/drawing/2014/main" val="840164131"/>
                    </a:ext>
                  </a:extLst>
                </a:gridCol>
                <a:gridCol w="2346326">
                  <a:extLst>
                    <a:ext uri="{9D8B030D-6E8A-4147-A177-3AD203B41FA5}">
                      <a16:colId xmlns:a16="http://schemas.microsoft.com/office/drawing/2014/main" val="36109452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32869105"/>
                    </a:ext>
                  </a:extLst>
                </a:gridCol>
              </a:tblGrid>
              <a:tr h="567055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No.7 Damper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693718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*PEAK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0.08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75259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*MEAN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5.06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375537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*RMS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微軟正黑體" panose="020B0604030504040204" pitchFamily="34" charset="-120"/>
                        </a:rPr>
                        <a:t>1.04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137746"/>
                  </a:ext>
                </a:extLst>
              </a:tr>
              <a:tr h="567055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No.8 Damper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746727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*PEAK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1.46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478391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*MEAN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27.99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490054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*RMS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微軟正黑體" panose="020B0604030504040204" pitchFamily="34" charset="-120"/>
                        </a:rPr>
                        <a:t>7.55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106669"/>
                  </a:ext>
                </a:extLst>
              </a:tr>
              <a:tr h="567055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No.9 Damper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022040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*PEAK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6.79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43401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*MEAN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45.66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690429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*RMS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微軟正黑體" panose="020B0604030504040204" pitchFamily="34" charset="-120"/>
                        </a:rPr>
                        <a:t>23.66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63886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579439"/>
              </p:ext>
            </p:extLst>
          </p:nvPr>
        </p:nvGraphicFramePr>
        <p:xfrm>
          <a:off x="1754281" y="3924300"/>
          <a:ext cx="9653171" cy="4297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2171">
                  <a:extLst>
                    <a:ext uri="{9D8B030D-6E8A-4147-A177-3AD203B41FA5}">
                      <a16:colId xmlns:a16="http://schemas.microsoft.com/office/drawing/2014/main" val="1952121657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53185809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914832396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92098097"/>
                    </a:ext>
                  </a:extLst>
                </a:gridCol>
              </a:tblGrid>
              <a:tr h="3508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2F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u="none" strike="noStrike">
                          <a:effectLst/>
                        </a:rPr>
                        <a:t>PEAK</a:t>
                      </a:r>
                      <a:r>
                        <a:rPr lang="zh-TW" altLang="en-US" sz="2800" u="none" strike="noStrike">
                          <a:effectLst/>
                        </a:rPr>
                        <a:t> </a:t>
                      </a:r>
                      <a:r>
                        <a:rPr lang="en-US" altLang="zh-TW" sz="2800" u="none" strike="noStrike">
                          <a:effectLst/>
                        </a:rPr>
                        <a:t>(m)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u="none" strike="noStrike">
                          <a:effectLst/>
                        </a:rPr>
                        <a:t>MEAN (m)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u="none" strike="noStrike">
                          <a:effectLst/>
                        </a:rPr>
                        <a:t>RMS (m)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091626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原結構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3.078141e-02</a:t>
                      </a:r>
                      <a:endParaRPr lang="en-US" altLang="zh-TW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-1.526732e-04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7.741529e-03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444512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No.7 Damper</a:t>
                      </a:r>
                      <a:endParaRPr lang="en-US" altLang="zh-TW" sz="2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3.080720e-02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FF0000"/>
                          </a:solidFill>
                        </a:rPr>
                        <a:t>-1.603916e-04</a:t>
                      </a:r>
                      <a:endParaRPr lang="zh-TW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7.661315e-03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31123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No.8 Damper</a:t>
                      </a:r>
                      <a:endParaRPr lang="en-US" altLang="zh-TW" sz="2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/>
                          </a:solidFill>
                        </a:rPr>
                        <a:t>3.033142e-02</a:t>
                      </a:r>
                      <a:endParaRPr lang="zh-TW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FF0000"/>
                          </a:solidFill>
                        </a:rPr>
                        <a:t>-1.954035e-04</a:t>
                      </a:r>
                      <a:endParaRPr lang="zh-TW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/>
                          </a:solidFill>
                        </a:rPr>
                        <a:t>7.156774e-03</a:t>
                      </a:r>
                      <a:endParaRPr lang="zh-TW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6076838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u="none" strike="noStrike">
                          <a:effectLst/>
                        </a:rPr>
                        <a:t>No.9 Damper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2.869234e-02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/>
                          </a:solidFill>
                        </a:rPr>
                        <a:t>-8.296492e-05</a:t>
                      </a:r>
                      <a:endParaRPr lang="zh-TW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5.909666e-03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2321502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432A61-83ED-A0D5-55F0-28C502967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44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40F5C-79FC-9078-28D6-2122FF493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4F75B992-B5DB-9506-484A-C2D9E36FA9C2}"/>
              </a:ext>
            </a:extLst>
          </p:cNvPr>
          <p:cNvGrpSpPr/>
          <p:nvPr/>
        </p:nvGrpSpPr>
        <p:grpSpPr>
          <a:xfrm rot="-10800000">
            <a:off x="0" y="0"/>
            <a:ext cx="1877261" cy="1877261"/>
            <a:chOff x="0" y="0"/>
            <a:chExt cx="2503014" cy="2503014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2DEE561C-F998-817A-6643-7819F70CE610}"/>
                </a:ext>
              </a:extLst>
            </p:cNvPr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67B8121F-2DE9-D9CA-888C-FC435E65773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21EA4B02-D75C-1B13-D84C-B164B72A1849}"/>
                </a:ext>
              </a:extLst>
            </p:cNvPr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77A561CC-A7CB-AA1D-4B82-6C1724728FA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32BDBFBB-4F72-66DA-2E0A-C40D14274602}"/>
                </a:ext>
              </a:extLst>
            </p:cNvPr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B9323272-348B-4214-0EA4-A12A31906D1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pic>
        <p:nvPicPr>
          <p:cNvPr id="27" name="圖片 26" descr="一張含有 文字, 圖表, 行, 繪圖 的圖片&#10;&#10;AI 產生的內容可能不正確。">
            <a:extLst>
              <a:ext uri="{FF2B5EF4-FFF2-40B4-BE49-F238E27FC236}">
                <a16:creationId xmlns:a16="http://schemas.microsoft.com/office/drawing/2014/main" id="{A5C1DE2C-8710-F21C-15B4-4E8C221E55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000" y="2880000"/>
            <a:ext cx="12960000" cy="64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15706697-6D7E-3DC8-E934-7504C61BCF00}"/>
              </a:ext>
            </a:extLst>
          </p:cNvPr>
          <p:cNvSpPr txBox="1"/>
          <p:nvPr/>
        </p:nvSpPr>
        <p:spPr>
          <a:xfrm>
            <a:off x="1453016" y="1339808"/>
            <a:ext cx="99198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ublic Sans Thin Bold"/>
                <a:sym typeface="Public Sans Thin Bold"/>
              </a:rPr>
              <a:t>Linear Acceleration-displacement outcome 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1350E1A-A6DE-3BB3-0775-44F34424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84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53016" y="1339808"/>
            <a:ext cx="99198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ublic Sans Thin Bold"/>
                <a:sym typeface="Public Sans Thin Bold"/>
              </a:rPr>
              <a:t>Linear Acceleration-displacement outcome 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0" y="0"/>
            <a:ext cx="1877261" cy="1877261"/>
            <a:chOff x="0" y="0"/>
            <a:chExt cx="2503014" cy="2503014"/>
          </a:xfrm>
        </p:grpSpPr>
        <p:grpSp>
          <p:nvGrpSpPr>
            <p:cNvPr id="12" name="Group 12"/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BB6433EB-AA63-42F4-9812-2F6F0D919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05061"/>
              </p:ext>
            </p:extLst>
          </p:nvPr>
        </p:nvGraphicFramePr>
        <p:xfrm>
          <a:off x="11887200" y="2670810"/>
          <a:ext cx="5622926" cy="6804660"/>
        </p:xfrm>
        <a:graphic>
          <a:graphicData uri="http://schemas.openxmlformats.org/drawingml/2006/table">
            <a:tbl>
              <a:tblPr/>
              <a:tblGrid>
                <a:gridCol w="1614488">
                  <a:extLst>
                    <a:ext uri="{9D8B030D-6E8A-4147-A177-3AD203B41FA5}">
                      <a16:colId xmlns:a16="http://schemas.microsoft.com/office/drawing/2014/main" val="2006020718"/>
                    </a:ext>
                  </a:extLst>
                </a:gridCol>
                <a:gridCol w="976312">
                  <a:extLst>
                    <a:ext uri="{9D8B030D-6E8A-4147-A177-3AD203B41FA5}">
                      <a16:colId xmlns:a16="http://schemas.microsoft.com/office/drawing/2014/main" val="840164131"/>
                    </a:ext>
                  </a:extLst>
                </a:gridCol>
                <a:gridCol w="2346326">
                  <a:extLst>
                    <a:ext uri="{9D8B030D-6E8A-4147-A177-3AD203B41FA5}">
                      <a16:colId xmlns:a16="http://schemas.microsoft.com/office/drawing/2014/main" val="36109452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32869105"/>
                    </a:ext>
                  </a:extLst>
                </a:gridCol>
              </a:tblGrid>
              <a:tr h="567055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No.7 Damper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693718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*PEAK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0.13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75259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*MEAN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8.35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375537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*RMS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微軟正黑體" panose="020B0604030504040204" pitchFamily="34" charset="-120"/>
                        </a:rPr>
                        <a:t>3.13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137746"/>
                  </a:ext>
                </a:extLst>
              </a:tr>
              <a:tr h="567055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No.8 Damper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746727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*PEAK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2.08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478391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*MEAN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37.80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490054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*RMS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微軟正黑體" panose="020B0604030504040204" pitchFamily="34" charset="-120"/>
                        </a:rPr>
                        <a:t>8.23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106669"/>
                  </a:ext>
                </a:extLst>
              </a:tr>
              <a:tr h="567055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No.9 Damper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022040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*PEAK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6.46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43401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*MEAN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32.77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690429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*RMS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微軟正黑體" panose="020B0604030504040204" pitchFamily="34" charset="-120"/>
                        </a:rPr>
                        <a:t>22.09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mbria" panose="02040503050406030204" pitchFamily="18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63886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467934"/>
              </p:ext>
            </p:extLst>
          </p:nvPr>
        </p:nvGraphicFramePr>
        <p:xfrm>
          <a:off x="1754281" y="3924300"/>
          <a:ext cx="9653171" cy="4297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2171">
                  <a:extLst>
                    <a:ext uri="{9D8B030D-6E8A-4147-A177-3AD203B41FA5}">
                      <a16:colId xmlns:a16="http://schemas.microsoft.com/office/drawing/2014/main" val="1952121657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53185809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914832396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92098097"/>
                    </a:ext>
                  </a:extLst>
                </a:gridCol>
              </a:tblGrid>
              <a:tr h="3508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3F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u="none" strike="noStrike">
                          <a:effectLst/>
                        </a:rPr>
                        <a:t>PEAK</a:t>
                      </a:r>
                      <a:r>
                        <a:rPr lang="zh-TW" altLang="en-US" sz="2800" u="none" strike="noStrike">
                          <a:effectLst/>
                        </a:rPr>
                        <a:t> </a:t>
                      </a:r>
                      <a:r>
                        <a:rPr lang="en-US" altLang="zh-TW" sz="2800" u="none" strike="noStrike">
                          <a:effectLst/>
                        </a:rPr>
                        <a:t>(m)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u="none" strike="noStrike">
                          <a:effectLst/>
                        </a:rPr>
                        <a:t>MEAN (m)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u="none" strike="noStrike">
                          <a:effectLst/>
                        </a:rPr>
                        <a:t>RMS (m)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091626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原結構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4.042280e-02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-1.407705e-04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1.093458e-02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444512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No.7 Damper</a:t>
                      </a:r>
                      <a:endParaRPr lang="en-US" altLang="zh-TW" sz="2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4.037202e-02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FF0000"/>
                          </a:solidFill>
                        </a:rPr>
                        <a:t>-1.525263e-04</a:t>
                      </a:r>
                      <a:endParaRPr lang="zh-TW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1.059252e-02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31123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No.8 Damper</a:t>
                      </a:r>
                      <a:endParaRPr lang="en-US" altLang="zh-TW" sz="2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/>
                          </a:solidFill>
                        </a:rPr>
                        <a:t>3.958145e-02</a:t>
                      </a:r>
                      <a:endParaRPr lang="zh-TW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FF0000"/>
                          </a:solidFill>
                        </a:rPr>
                        <a:t>-1.939797e-04</a:t>
                      </a:r>
                      <a:endParaRPr lang="zh-TW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/>
                          </a:solidFill>
                        </a:rPr>
                        <a:t>1.003441e-02</a:t>
                      </a:r>
                      <a:endParaRPr lang="zh-TW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6076838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u="none" strike="noStrike">
                          <a:effectLst/>
                        </a:rPr>
                        <a:t>No.9 Damper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3.781008e-02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/>
                          </a:solidFill>
                        </a:rPr>
                        <a:t>-9.464258e-05</a:t>
                      </a:r>
                      <a:endParaRPr lang="zh-TW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8.519637e-03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2321502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3ADFFD-B61A-E337-C90C-EB61481F0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19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EF49D-5B6A-E318-CFA9-5D8B7E4D9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4502DDD1-9135-9285-FEEC-C309CAE16825}"/>
              </a:ext>
            </a:extLst>
          </p:cNvPr>
          <p:cNvGrpSpPr/>
          <p:nvPr/>
        </p:nvGrpSpPr>
        <p:grpSpPr>
          <a:xfrm rot="-10800000">
            <a:off x="0" y="0"/>
            <a:ext cx="1877261" cy="1877261"/>
            <a:chOff x="0" y="0"/>
            <a:chExt cx="2503014" cy="2503014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ACDB3BD-B6D3-F3B5-7143-A0389091EDA3}"/>
                </a:ext>
              </a:extLst>
            </p:cNvPr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CF04CA3B-2CD2-C217-E19E-D1BED31D2D9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E8B4DA2E-88A6-D5DD-92C3-06C7BA9CEDF7}"/>
                </a:ext>
              </a:extLst>
            </p:cNvPr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D26EEF77-E2E6-E21B-B3E8-B0AABB57A41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CA00D511-2242-2A67-25CA-2AC318DD5338}"/>
                </a:ext>
              </a:extLst>
            </p:cNvPr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B23FE722-707C-2F7B-9A3F-BD8792A8C0C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pic>
        <p:nvPicPr>
          <p:cNvPr id="29" name="圖片 28" descr="一張含有 文字, 圖表, 行, 平行 的圖片&#10;&#10;AI 產生的內容可能不正確。">
            <a:extLst>
              <a:ext uri="{FF2B5EF4-FFF2-40B4-BE49-F238E27FC236}">
                <a16:creationId xmlns:a16="http://schemas.microsoft.com/office/drawing/2014/main" id="{C122D8CD-35BB-B3C0-4F7C-98193455FD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000" y="2880000"/>
            <a:ext cx="12960000" cy="64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28400C5F-286F-76AB-A9E0-3EBF2BE28C22}"/>
              </a:ext>
            </a:extLst>
          </p:cNvPr>
          <p:cNvSpPr txBox="1"/>
          <p:nvPr/>
        </p:nvSpPr>
        <p:spPr>
          <a:xfrm>
            <a:off x="1453016" y="1339808"/>
            <a:ext cx="99198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ublic Sans Thin Bold"/>
                <a:sym typeface="Public Sans Thin Bold"/>
              </a:rPr>
              <a:t>Linear Acceleration-displacement outcome 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7DBD323-1684-2AE4-9AD8-B4E35140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36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F9A03E-BC1F-3D43-BBB4-FFA979CE7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CC51862D-39DD-0294-A768-7501368F5006}"/>
              </a:ext>
            </a:extLst>
          </p:cNvPr>
          <p:cNvSpPr txBox="1"/>
          <p:nvPr/>
        </p:nvSpPr>
        <p:spPr>
          <a:xfrm>
            <a:off x="1643596" y="1714500"/>
            <a:ext cx="5055675" cy="4216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5999" b="1" dirty="0">
                <a:solidFill>
                  <a:srgbClr val="000000"/>
                </a:solidFill>
                <a:latin typeface="Public Sans Thin Bold"/>
                <a:ea typeface="Public Sans Thin Bold"/>
                <a:cs typeface="Public Sans Thin Bold"/>
                <a:sym typeface="Public Sans Thin Bold"/>
              </a:rPr>
              <a:t>Displacement Response of different Dampers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692EBBB1-E4CC-BA10-A56F-6D07550292F0}"/>
              </a:ext>
            </a:extLst>
          </p:cNvPr>
          <p:cNvGrpSpPr/>
          <p:nvPr/>
        </p:nvGrpSpPr>
        <p:grpSpPr>
          <a:xfrm rot="-10800000">
            <a:off x="0" y="0"/>
            <a:ext cx="1877261" cy="1877261"/>
            <a:chOff x="0" y="0"/>
            <a:chExt cx="2503014" cy="2503014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21195056-1EC8-7DBF-2A41-1108013E51AB}"/>
                </a:ext>
              </a:extLst>
            </p:cNvPr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B01DDA78-A9A7-E207-8576-1A9B09243B8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2AC42897-02EF-E719-EB3F-603460ECFCAE}"/>
                </a:ext>
              </a:extLst>
            </p:cNvPr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EFB3FED0-8951-8367-2DB8-453C211670C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E54307D3-9D98-FA1D-ACD4-F7229F4F5C61}"/>
                </a:ext>
              </a:extLst>
            </p:cNvPr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8DE8D122-63A2-7437-52E8-93D6860EF02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pic>
        <p:nvPicPr>
          <p:cNvPr id="13" name="圖片 12" descr="一張含有 文字, 行, 圖表, 繪圖 的圖片&#10;&#10;AI 產生的內容可能不正確。">
            <a:extLst>
              <a:ext uri="{FF2B5EF4-FFF2-40B4-BE49-F238E27FC236}">
                <a16:creationId xmlns:a16="http://schemas.microsoft.com/office/drawing/2014/main" id="{B45D220C-C97E-92D2-12A3-D37FD3C80D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019300"/>
            <a:ext cx="10800000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6B96E9F-1635-595F-C457-595B35D72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839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E08C8-6FFF-1FE3-D3DC-DEF618C27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B2F91106-78D0-2C9C-57A2-B1CA41F32F38}"/>
              </a:ext>
            </a:extLst>
          </p:cNvPr>
          <p:cNvSpPr txBox="1"/>
          <p:nvPr/>
        </p:nvSpPr>
        <p:spPr>
          <a:xfrm>
            <a:off x="2057400" y="478982"/>
            <a:ext cx="16002000" cy="984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5999" b="1">
                <a:solidFill>
                  <a:srgbClr val="000000"/>
                </a:solidFill>
                <a:latin typeface="Public Sans Thin Bold"/>
                <a:ea typeface="Public Sans Thin Bold"/>
                <a:cs typeface="Public Sans Thin Bold"/>
                <a:sym typeface="Public Sans Thin Bold"/>
              </a:rPr>
              <a:t>Displacement Response of structure</a:t>
            </a:r>
            <a:endParaRPr lang="en-US" sz="5999" b="1" dirty="0">
              <a:solidFill>
                <a:srgbClr val="000000"/>
              </a:solidFill>
              <a:latin typeface="Public Sans Thin Bold"/>
              <a:ea typeface="Public Sans Thin Bold"/>
              <a:cs typeface="Public Sans Thin Bold"/>
              <a:sym typeface="Public Sans Thin Bold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5FF4A4AA-4B2C-8D49-0629-367FADF674D8}"/>
              </a:ext>
            </a:extLst>
          </p:cNvPr>
          <p:cNvGrpSpPr/>
          <p:nvPr/>
        </p:nvGrpSpPr>
        <p:grpSpPr>
          <a:xfrm rot="-10800000">
            <a:off x="0" y="0"/>
            <a:ext cx="1447800" cy="1463675"/>
            <a:chOff x="0" y="0"/>
            <a:chExt cx="2503014" cy="2503014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54735BC-0522-7F93-8A4E-13D4099F0287}"/>
                </a:ext>
              </a:extLst>
            </p:cNvPr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3B9F8194-023C-BD48-CC98-EC765E1B0A1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3B892BDB-59EB-CA5C-2826-D04445DD4DCC}"/>
                </a:ext>
              </a:extLst>
            </p:cNvPr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9FC70ED2-0039-0D67-0F3D-F7501E7A9C3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6EC21369-07FC-1EF2-E52F-5BCE2B1853EF}"/>
                </a:ext>
              </a:extLst>
            </p:cNvPr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E25A979-27ED-23E0-73DD-50270B15CA8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7" name="Group 5">
            <a:extLst>
              <a:ext uri="{FF2B5EF4-FFF2-40B4-BE49-F238E27FC236}">
                <a16:creationId xmlns:a16="http://schemas.microsoft.com/office/drawing/2014/main" id="{DC13FF7C-9281-FD2C-4EB4-C89F657AEE6F}"/>
              </a:ext>
            </a:extLst>
          </p:cNvPr>
          <p:cNvGrpSpPr/>
          <p:nvPr/>
        </p:nvGrpSpPr>
        <p:grpSpPr>
          <a:xfrm rot="5400000">
            <a:off x="0" y="8824635"/>
            <a:ext cx="1447800" cy="1463675"/>
            <a:chOff x="0" y="0"/>
            <a:chExt cx="2503014" cy="2503014"/>
          </a:xfrm>
        </p:grpSpPr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1F0755DD-7BC9-F385-2BCB-923AD82F8069}"/>
                </a:ext>
              </a:extLst>
            </p:cNvPr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0AC16264-F7A1-F851-58AC-CA1579FF1BC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9" name="Group 8">
              <a:extLst>
                <a:ext uri="{FF2B5EF4-FFF2-40B4-BE49-F238E27FC236}">
                  <a16:creationId xmlns:a16="http://schemas.microsoft.com/office/drawing/2014/main" id="{EEDA3D05-B13B-68B9-BEC5-C5DEF3BFD708}"/>
                </a:ext>
              </a:extLst>
            </p:cNvPr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BFF1C266-6BA8-B403-4208-62C62871E0E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id="{4132D87A-3ECA-F885-3B9A-8663F232F8B5}"/>
                </a:ext>
              </a:extLst>
            </p:cNvPr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F65BB9CD-A7B6-410F-C373-E0754604BFA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34" name="Group 5">
            <a:extLst>
              <a:ext uri="{FF2B5EF4-FFF2-40B4-BE49-F238E27FC236}">
                <a16:creationId xmlns:a16="http://schemas.microsoft.com/office/drawing/2014/main" id="{5E3ECFBE-FB6E-9A09-9145-787C8009C2B8}"/>
              </a:ext>
            </a:extLst>
          </p:cNvPr>
          <p:cNvGrpSpPr/>
          <p:nvPr/>
        </p:nvGrpSpPr>
        <p:grpSpPr>
          <a:xfrm>
            <a:off x="16840200" y="8832573"/>
            <a:ext cx="1447800" cy="1463675"/>
            <a:chOff x="0" y="0"/>
            <a:chExt cx="2503014" cy="2503014"/>
          </a:xfrm>
        </p:grpSpPr>
        <p:grpSp>
          <p:nvGrpSpPr>
            <p:cNvPr id="35" name="Group 6">
              <a:extLst>
                <a:ext uri="{FF2B5EF4-FFF2-40B4-BE49-F238E27FC236}">
                  <a16:creationId xmlns:a16="http://schemas.microsoft.com/office/drawing/2014/main" id="{529BB584-21EA-D786-AF56-3695F9166C20}"/>
                </a:ext>
              </a:extLst>
            </p:cNvPr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40" name="Freeform 7">
                <a:extLst>
                  <a:ext uri="{FF2B5EF4-FFF2-40B4-BE49-F238E27FC236}">
                    <a16:creationId xmlns:a16="http://schemas.microsoft.com/office/drawing/2014/main" id="{DECD2C9F-214D-666A-97FE-473F54E1BDE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6" name="Group 8">
              <a:extLst>
                <a:ext uri="{FF2B5EF4-FFF2-40B4-BE49-F238E27FC236}">
                  <a16:creationId xmlns:a16="http://schemas.microsoft.com/office/drawing/2014/main" id="{F99BD027-1238-05BD-8DB4-43342514DDBD}"/>
                </a:ext>
              </a:extLst>
            </p:cNvPr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39" name="Freeform 9">
                <a:extLst>
                  <a:ext uri="{FF2B5EF4-FFF2-40B4-BE49-F238E27FC236}">
                    <a16:creationId xmlns:a16="http://schemas.microsoft.com/office/drawing/2014/main" id="{BFEC07B1-1438-3098-42D1-9C6A664586F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7" name="Group 10">
              <a:extLst>
                <a:ext uri="{FF2B5EF4-FFF2-40B4-BE49-F238E27FC236}">
                  <a16:creationId xmlns:a16="http://schemas.microsoft.com/office/drawing/2014/main" id="{7CF8E62B-A898-92F1-5C57-F243759D835A}"/>
                </a:ext>
              </a:extLst>
            </p:cNvPr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C479C0BA-8118-8C21-761C-C373AD57B27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41" name="Group 5">
            <a:extLst>
              <a:ext uri="{FF2B5EF4-FFF2-40B4-BE49-F238E27FC236}">
                <a16:creationId xmlns:a16="http://schemas.microsoft.com/office/drawing/2014/main" id="{619759BB-E190-4F28-5CEE-306E3D8FCE7A}"/>
              </a:ext>
            </a:extLst>
          </p:cNvPr>
          <p:cNvGrpSpPr/>
          <p:nvPr/>
        </p:nvGrpSpPr>
        <p:grpSpPr>
          <a:xfrm rot="16200000">
            <a:off x="16848137" y="-1"/>
            <a:ext cx="1447800" cy="1463675"/>
            <a:chOff x="0" y="0"/>
            <a:chExt cx="2503014" cy="2503014"/>
          </a:xfrm>
        </p:grpSpPr>
        <p:grpSp>
          <p:nvGrpSpPr>
            <p:cNvPr id="42" name="Group 6">
              <a:extLst>
                <a:ext uri="{FF2B5EF4-FFF2-40B4-BE49-F238E27FC236}">
                  <a16:creationId xmlns:a16="http://schemas.microsoft.com/office/drawing/2014/main" id="{096E45CB-E077-60DA-7FA0-2F76ED582188}"/>
                </a:ext>
              </a:extLst>
            </p:cNvPr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47" name="Freeform 7">
                <a:extLst>
                  <a:ext uri="{FF2B5EF4-FFF2-40B4-BE49-F238E27FC236}">
                    <a16:creationId xmlns:a16="http://schemas.microsoft.com/office/drawing/2014/main" id="{ABD81A54-A29D-ECD7-0849-587A953BB8D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43" name="Group 8">
              <a:extLst>
                <a:ext uri="{FF2B5EF4-FFF2-40B4-BE49-F238E27FC236}">
                  <a16:creationId xmlns:a16="http://schemas.microsoft.com/office/drawing/2014/main" id="{7B1589D1-CB87-6B67-F16D-E0886B97755C}"/>
                </a:ext>
              </a:extLst>
            </p:cNvPr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46" name="Freeform 9">
                <a:extLst>
                  <a:ext uri="{FF2B5EF4-FFF2-40B4-BE49-F238E27FC236}">
                    <a16:creationId xmlns:a16="http://schemas.microsoft.com/office/drawing/2014/main" id="{989D3339-7929-0D0F-3F94-49B72AD10C2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44" name="Group 10">
              <a:extLst>
                <a:ext uri="{FF2B5EF4-FFF2-40B4-BE49-F238E27FC236}">
                  <a16:creationId xmlns:a16="http://schemas.microsoft.com/office/drawing/2014/main" id="{4281F6C9-FD31-9D77-8C0D-01743A1A7DAE}"/>
                </a:ext>
              </a:extLst>
            </p:cNvPr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7ED4B717-9888-3014-A33E-DDA125C5DC4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pic>
        <p:nvPicPr>
          <p:cNvPr id="12" name="圖片 11" descr="一張含有 文字, 圖表, 行, 繪圖 的圖片&#10;&#10;AI 產生的內容可能不正確。">
            <a:extLst>
              <a:ext uri="{FF2B5EF4-FFF2-40B4-BE49-F238E27FC236}">
                <a16:creationId xmlns:a16="http://schemas.microsoft.com/office/drawing/2014/main" id="{C0BAB106-DC8D-8C0E-05BB-1ADB6B12AE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0" y="1479323"/>
            <a:ext cx="8640000" cy="4320000"/>
          </a:xfrm>
          <a:prstGeom prst="rect">
            <a:avLst/>
          </a:prstGeom>
        </p:spPr>
      </p:pic>
      <p:pic>
        <p:nvPicPr>
          <p:cNvPr id="15" name="圖片 14" descr="一張含有 文字, 圖表, 行, 繪圖 的圖片&#10;&#10;AI 產生的內容可能不正確。">
            <a:extLst>
              <a:ext uri="{FF2B5EF4-FFF2-40B4-BE49-F238E27FC236}">
                <a16:creationId xmlns:a16="http://schemas.microsoft.com/office/drawing/2014/main" id="{BAA702F3-2105-88F7-A4D0-D075F50C72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57" y="5869265"/>
            <a:ext cx="8640000" cy="4320000"/>
          </a:xfrm>
          <a:prstGeom prst="rect">
            <a:avLst/>
          </a:prstGeom>
        </p:spPr>
      </p:pic>
      <p:pic>
        <p:nvPicPr>
          <p:cNvPr id="23" name="圖片 22" descr="一張含有 文字, 圖表, 行, 繪圖 的圖片&#10;&#10;AI 產生的內容可能不正確。">
            <a:extLst>
              <a:ext uri="{FF2B5EF4-FFF2-40B4-BE49-F238E27FC236}">
                <a16:creationId xmlns:a16="http://schemas.microsoft.com/office/drawing/2014/main" id="{7A01BFC6-C030-9C01-F361-80940A8A67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400" y="1455737"/>
            <a:ext cx="8640000" cy="4320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6D19D4-7B6D-B84A-9DDA-4307D1263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35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1305" y="1406902"/>
            <a:ext cx="12775904" cy="1181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Public Sans Thin Bold"/>
                <a:sym typeface="Public Sans Thin Bold"/>
              </a:rPr>
              <a:t>Before we start…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71304" y="3150133"/>
            <a:ext cx="14178295" cy="5426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4000" dirty="0">
                <a:latin typeface="Cambria" panose="02040503050406030204" pitchFamily="18" charset="0"/>
                <a:ea typeface="微軟正黑體" panose="020B0604030504040204" pitchFamily="34" charset="-120"/>
              </a:rPr>
              <a:t>三層樓剪力屋架運動方程式</a:t>
            </a:r>
            <a:endParaRPr lang="en-US" altLang="zh-TW" sz="4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4000" dirty="0">
                <a:latin typeface="Cambria" panose="02040503050406030204" pitchFamily="18" charset="0"/>
                <a:ea typeface="微軟正黑體" panose="020B0604030504040204" pitchFamily="34" charset="-120"/>
              </a:rPr>
              <a:t>多自由度系統求解過程</a:t>
            </a:r>
            <a:endParaRPr lang="en-US" altLang="zh-TW" sz="4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4000" dirty="0">
                <a:latin typeface="Cambria" panose="02040503050406030204" pitchFamily="18" charset="0"/>
                <a:ea typeface="微軟正黑體" panose="020B0604030504040204" pitchFamily="34" charset="-120"/>
              </a:rPr>
              <a:t>應用</a:t>
            </a:r>
            <a:r>
              <a:rPr lang="en-US" altLang="zh-TW" sz="4000" dirty="0">
                <a:latin typeface="Cambria" panose="02040503050406030204" pitchFamily="18" charset="0"/>
                <a:ea typeface="Cambria" panose="02040503050406030204" pitchFamily="18" charset="0"/>
              </a:rPr>
              <a:t>python</a:t>
            </a:r>
            <a:r>
              <a:rPr lang="zh-TW" altLang="en-US" sz="4000" dirty="0">
                <a:latin typeface="Cambria" panose="02040503050406030204" pitchFamily="18" charset="0"/>
                <a:ea typeface="微軟正黑體" panose="020B0604030504040204" pitchFamily="34" charset="-120"/>
              </a:rPr>
              <a:t>編寫程式碼</a:t>
            </a:r>
            <a:endParaRPr lang="en-US" altLang="zh-TW" sz="4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4000" dirty="0">
                <a:latin typeface="Cambria" panose="02040503050406030204" pitchFamily="18" charset="0"/>
                <a:ea typeface="Cambria" panose="02040503050406030204" pitchFamily="18" charset="0"/>
              </a:rPr>
              <a:t>Newmark-beta</a:t>
            </a:r>
            <a:r>
              <a:rPr lang="zh-TW" altLang="en-US" sz="4000" dirty="0">
                <a:latin typeface="Cambria" panose="02040503050406030204" pitchFamily="18" charset="0"/>
                <a:ea typeface="微軟正黑體" panose="020B0604030504040204" pitchFamily="34" charset="-120"/>
              </a:rPr>
              <a:t>的線性加速度法</a:t>
            </a:r>
            <a:r>
              <a:rPr lang="en-US" altLang="zh-TW" sz="4000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l-GR" altLang="zh-TW" sz="4000" dirty="0">
                <a:latin typeface="Cambria" panose="02040503050406030204" pitchFamily="18" charset="0"/>
                <a:ea typeface="Cambria" panose="02040503050406030204" pitchFamily="18" charset="0"/>
              </a:rPr>
              <a:t>α</a:t>
            </a:r>
            <a:r>
              <a:rPr lang="en-US" altLang="zh-TW" sz="4000" dirty="0">
                <a:latin typeface="Cambria" panose="02040503050406030204" pitchFamily="18" charset="0"/>
                <a:ea typeface="Cambria" panose="02040503050406030204" pitchFamily="18" charset="0"/>
              </a:rPr>
              <a:t>=1/2,</a:t>
            </a:r>
            <a:r>
              <a:rPr lang="el-GR" altLang="zh-TW" sz="4000" dirty="0">
                <a:latin typeface="Cambria" panose="02040503050406030204" pitchFamily="18" charset="0"/>
                <a:ea typeface="Cambria" panose="02040503050406030204" pitchFamily="18" charset="0"/>
              </a:rPr>
              <a:t>β</a:t>
            </a:r>
            <a:r>
              <a:rPr lang="en-US" altLang="zh-TW" sz="4000" dirty="0">
                <a:latin typeface="Cambria" panose="02040503050406030204" pitchFamily="18" charset="0"/>
                <a:ea typeface="Cambria" panose="02040503050406030204" pitchFamily="18" charset="0"/>
              </a:rPr>
              <a:t>=1/6)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4000" dirty="0">
                <a:latin typeface="Cambria" panose="02040503050406030204" pitchFamily="18" charset="0"/>
                <a:ea typeface="微軟正黑體" panose="020B0604030504040204" pitchFamily="34" charset="-120"/>
              </a:rPr>
              <a:t>三種質量協調阻尼器</a:t>
            </a:r>
            <a:r>
              <a:rPr lang="en-US" altLang="zh-TW" sz="4000" dirty="0">
                <a:latin typeface="Cambria" panose="02040503050406030204" pitchFamily="18" charset="0"/>
                <a:ea typeface="微軟正黑體" panose="020B0604030504040204" pitchFamily="34" charset="-120"/>
              </a:rPr>
              <a:t>Tuned Mass Damper</a:t>
            </a:r>
            <a:r>
              <a:rPr lang="zh-TW" altLang="en-US" sz="4000" dirty="0">
                <a:latin typeface="Cambria" panose="02040503050406030204" pitchFamily="18" charset="0"/>
                <a:ea typeface="微軟正黑體" panose="020B0604030504040204" pitchFamily="34" charset="-120"/>
              </a:rPr>
              <a:t>在減震的功效探討</a:t>
            </a:r>
            <a:endParaRPr lang="en-US" altLang="zh-TW" sz="4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4000" dirty="0">
                <a:latin typeface="Cambria" panose="02040503050406030204" pitchFamily="18" charset="0"/>
                <a:ea typeface="微軟正黑體" panose="020B0604030504040204" pitchFamily="34" charset="-120"/>
              </a:rPr>
              <a:t>集集地震、阪神大地震的結果比較</a:t>
            </a:r>
            <a:endParaRPr lang="en-US" altLang="zh-TW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6410739" y="8409739"/>
            <a:ext cx="1877261" cy="1877261"/>
            <a:chOff x="0" y="0"/>
            <a:chExt cx="2503014" cy="2503014"/>
          </a:xfrm>
        </p:grpSpPr>
        <p:grpSp>
          <p:nvGrpSpPr>
            <p:cNvPr id="5" name="Group 5"/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9C0335C1-580F-5E45-67FF-2CE9ACD5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32A29F-E932-A643-F030-9232C3759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D4EAA74-C620-1531-1260-88EBD81A0D97}"/>
              </a:ext>
            </a:extLst>
          </p:cNvPr>
          <p:cNvSpPr txBox="1"/>
          <p:nvPr/>
        </p:nvSpPr>
        <p:spPr>
          <a:xfrm>
            <a:off x="1338368" y="2552700"/>
            <a:ext cx="16644831" cy="3797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altLang="zh-TW" sz="9600" b="1" dirty="0">
                <a:solidFill>
                  <a:srgbClr val="F4F1ED"/>
                </a:solidFill>
                <a:latin typeface="Public Sans Thin Bold"/>
                <a:ea typeface="Public Sans Thin Bold"/>
                <a:cs typeface="Public Sans Thin Bold"/>
                <a:sym typeface="Public Sans Thin Bold"/>
              </a:rPr>
              <a:t>Kobe</a:t>
            </a:r>
            <a:r>
              <a:rPr lang="en-US" sz="9600" b="1" dirty="0">
                <a:solidFill>
                  <a:srgbClr val="F4F1ED"/>
                </a:solidFill>
                <a:latin typeface="Public Sans Thin Bold"/>
                <a:ea typeface="Public Sans Thin Bold"/>
                <a:cs typeface="Public Sans Thin Bold"/>
                <a:sym typeface="Public Sans Thin Bold"/>
              </a:rPr>
              <a:t> Results from Python code</a:t>
            </a:r>
          </a:p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4F1ED"/>
                </a:solidFill>
                <a:latin typeface="Public Sans Thin Bold"/>
                <a:ea typeface="Public Sans Thin Bold"/>
                <a:cs typeface="Public Sans Thin Bold"/>
                <a:sym typeface="Public Sans Thin Bold"/>
              </a:rPr>
              <a:t>with illustration and comparison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F80F801-D8A0-10E9-ED69-7497FE276A06}"/>
              </a:ext>
            </a:extLst>
          </p:cNvPr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67019339-E740-AB2E-FC56-E4AFBCAE1D53}"/>
                </a:ext>
              </a:extLst>
            </p:cNvPr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F229F740-8AA7-3829-A890-658997AC7D7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9B4FFB0C-27B9-2F57-4028-74261312273D}"/>
                </a:ext>
              </a:extLst>
            </p:cNvPr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20535E22-70B9-DE1C-1BAB-CDDF846BBAB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886BCF7F-5C69-13A6-44D2-B20CA094C30D}"/>
                </a:ext>
              </a:extLst>
            </p:cNvPr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A6857592-E6CA-B24F-A21A-9B1E07491E0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23B0105B-F132-4873-4702-D74BA71CEDD2}"/>
                </a:ext>
              </a:extLst>
            </p:cNvPr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F897590F-97F4-A006-3660-7685FD367A8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4C4F3024-A020-6FF8-F236-05CE796CCED6}"/>
                </a:ext>
              </a:extLst>
            </p:cNvPr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EDA293B3-8071-F9C6-AB42-BFA9FB15CA2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2A506BAF-3138-EFF5-5BA8-A3614C97638D}"/>
                </a:ext>
              </a:extLst>
            </p:cNvPr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087745E2-BCE6-B62C-1472-71CEC0735DA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033B4469-367C-564D-5D98-CBC2523AC8C0}"/>
                </a:ext>
              </a:extLst>
            </p:cNvPr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CD513757-1D0E-44B6-BD92-2CE40EB937E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0A4DFAC9-3239-9421-31D9-35DBACD62E8B}"/>
                </a:ext>
              </a:extLst>
            </p:cNvPr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223E5687-6316-7611-119C-8E9C65FF9F5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B019BF0E-7579-7562-4EDC-85F91180499C}"/>
                </a:ext>
              </a:extLst>
            </p:cNvPr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8A2A5180-D8FE-8791-4098-A96699BA1A4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3" name="Group 23">
              <a:extLst>
                <a:ext uri="{FF2B5EF4-FFF2-40B4-BE49-F238E27FC236}">
                  <a16:creationId xmlns:a16="http://schemas.microsoft.com/office/drawing/2014/main" id="{100A32FF-53C4-40FC-2F39-82367F7D300E}"/>
                </a:ext>
              </a:extLst>
            </p:cNvPr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9FD366C6-1D0B-2A94-076E-774B667C516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2C2903DA-F286-AF31-4635-6784068D504C}"/>
                </a:ext>
              </a:extLst>
            </p:cNvPr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B46E5E74-5967-401E-EA9A-A2435E8BCBF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D3C64-A089-96B6-2D41-9EDD0B0B3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6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EAB30-2C0B-0328-634A-9E66EE372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FEBBD76-D78B-2BEB-283B-6C4C0B0E0B47}"/>
              </a:ext>
            </a:extLst>
          </p:cNvPr>
          <p:cNvSpPr txBox="1"/>
          <p:nvPr/>
        </p:nvSpPr>
        <p:spPr>
          <a:xfrm>
            <a:off x="1453016" y="1339808"/>
            <a:ext cx="99198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ublic Sans Thin Bold"/>
                <a:sym typeface="Public Sans Thin Bold"/>
              </a:rPr>
              <a:t>Linear Acceleration-displacement outcome 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0C978B1-2831-9FC8-23B9-E9FC9FBA0877}"/>
              </a:ext>
            </a:extLst>
          </p:cNvPr>
          <p:cNvGrpSpPr/>
          <p:nvPr/>
        </p:nvGrpSpPr>
        <p:grpSpPr>
          <a:xfrm rot="-10800000">
            <a:off x="0" y="0"/>
            <a:ext cx="1877261" cy="1877261"/>
            <a:chOff x="0" y="0"/>
            <a:chExt cx="2503014" cy="2503014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E8AF5AA3-CD21-6C82-E1DE-4EB7B90A74F1}"/>
                </a:ext>
              </a:extLst>
            </p:cNvPr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6D288B4D-E7CC-47B2-AD49-2C933170648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F4915337-D8CA-7EC1-B9C6-9C8CE83D9FD1}"/>
                </a:ext>
              </a:extLst>
            </p:cNvPr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C11607DE-4FC8-16B1-0312-87939755AA3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68575C49-1078-AF84-476E-D403B39EF31D}"/>
                </a:ext>
              </a:extLst>
            </p:cNvPr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240DE1AD-1C74-2E86-E079-A2B7875C3A5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pic>
        <p:nvPicPr>
          <p:cNvPr id="4" name="圖片 3" descr="一張含有 文字, 筆跡, 圖表, 行 的圖片&#10;&#10;AI 產生的內容可能不正確。">
            <a:extLst>
              <a:ext uri="{FF2B5EF4-FFF2-40B4-BE49-F238E27FC236}">
                <a16:creationId xmlns:a16="http://schemas.microsoft.com/office/drawing/2014/main" id="{714514FE-BADB-B034-1285-EC5261EE63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86100"/>
            <a:ext cx="11520000" cy="57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08C22775-5A00-DF2E-8EBC-CD02A8389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764866"/>
              </p:ext>
            </p:extLst>
          </p:nvPr>
        </p:nvGraphicFramePr>
        <p:xfrm>
          <a:off x="12262984" y="1616807"/>
          <a:ext cx="5622926" cy="795528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614488">
                  <a:extLst>
                    <a:ext uri="{9D8B030D-6E8A-4147-A177-3AD203B41FA5}">
                      <a16:colId xmlns:a16="http://schemas.microsoft.com/office/drawing/2014/main" val="2006020718"/>
                    </a:ext>
                  </a:extLst>
                </a:gridCol>
                <a:gridCol w="976312">
                  <a:extLst>
                    <a:ext uri="{9D8B030D-6E8A-4147-A177-3AD203B41FA5}">
                      <a16:colId xmlns:a16="http://schemas.microsoft.com/office/drawing/2014/main" val="840164131"/>
                    </a:ext>
                  </a:extLst>
                </a:gridCol>
                <a:gridCol w="2346326">
                  <a:extLst>
                    <a:ext uri="{9D8B030D-6E8A-4147-A177-3AD203B41FA5}">
                      <a16:colId xmlns:a16="http://schemas.microsoft.com/office/drawing/2014/main" val="36109452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32869105"/>
                    </a:ext>
                  </a:extLst>
                </a:gridCol>
              </a:tblGrid>
              <a:tr h="20955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TW" altLang="en-US" sz="3200" u="none" strike="noStrike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原結構</a:t>
                      </a:r>
                      <a:endParaRPr lang="en-US" sz="3200" b="0" i="0" u="none" strike="noStrike" baseline="0" dirty="0">
                        <a:solidFill>
                          <a:schemeClr val="bg1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773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PEAK</a:t>
                      </a:r>
                      <a:endParaRPr 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1.524601e-02</a:t>
                      </a:r>
                      <a:endParaRPr lang="zh-TW" alt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m</a:t>
                      </a:r>
                      <a:endParaRPr lang="en-US" altLang="zh-TW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89745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MEAN</a:t>
                      </a:r>
                      <a:endParaRPr 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-1.247041e-04</a:t>
                      </a:r>
                      <a:endParaRPr lang="zh-TW" alt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m</a:t>
                      </a:r>
                      <a:endParaRPr lang="en-US" altLang="zh-TW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81703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RMS</a:t>
                      </a:r>
                      <a:endParaRPr 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7.265906e-03</a:t>
                      </a:r>
                      <a:endParaRPr lang="zh-TW" alt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m</a:t>
                      </a:r>
                      <a:endParaRPr lang="en-US" altLang="zh-TW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6914335"/>
                  </a:ext>
                </a:extLst>
              </a:tr>
              <a:tr h="20955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u="none" strike="noStrike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No.7 Damper</a:t>
                      </a:r>
                      <a:endParaRPr lang="en-US" altLang="zh-TW" sz="3200" b="0" i="0" u="none" strike="noStrike" baseline="0" dirty="0">
                        <a:solidFill>
                          <a:schemeClr val="bg1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6937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*PEAK</a:t>
                      </a:r>
                      <a:endParaRPr 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7.52</a:t>
                      </a:r>
                      <a:endParaRPr lang="zh-TW" alt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en-US" altLang="zh-TW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18752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*MEAN</a:t>
                      </a:r>
                      <a:endParaRPr 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25.87</a:t>
                      </a:r>
                      <a:endParaRPr lang="zh-TW" alt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en-US" altLang="zh-TW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33755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*RMS</a:t>
                      </a:r>
                      <a:endParaRPr 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baseline="0" dirty="0">
                          <a:effectLst/>
                          <a:highlight>
                            <a:srgbClr val="FFFF00"/>
                          </a:highlight>
                          <a:latin typeface="+mn-lt"/>
                          <a:ea typeface="微軟正黑體" panose="020B0604030504040204" pitchFamily="34" charset="-120"/>
                        </a:rPr>
                        <a:t>10.91</a:t>
                      </a:r>
                      <a:endParaRPr lang="zh-TW" alt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en-US" altLang="zh-TW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7137746"/>
                  </a:ext>
                </a:extLst>
              </a:tr>
              <a:tr h="20955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u="none" strike="noStrike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No.8 Damper</a:t>
                      </a:r>
                      <a:endParaRPr lang="en-US" altLang="zh-TW" sz="3200" b="0" i="0" u="none" strike="noStrike" baseline="0" dirty="0">
                        <a:solidFill>
                          <a:schemeClr val="bg1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7467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*PEAK</a:t>
                      </a:r>
                      <a:endParaRPr 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0.48</a:t>
                      </a:r>
                      <a:endParaRPr lang="zh-TW" alt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en-US" altLang="zh-TW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94783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*MEAN</a:t>
                      </a:r>
                      <a:endParaRPr 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9.11</a:t>
                      </a:r>
                      <a:endParaRPr lang="zh-TW" alt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en-US" altLang="zh-TW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04900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*RMS</a:t>
                      </a:r>
                      <a:endParaRPr 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3.74</a:t>
                      </a:r>
                      <a:endParaRPr lang="zh-TW" alt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en-US" altLang="zh-TW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0106669"/>
                  </a:ext>
                </a:extLst>
              </a:tr>
              <a:tr h="20955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u="none" strike="noStrike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No.9 Damper</a:t>
                      </a:r>
                      <a:endParaRPr lang="en-US" altLang="zh-TW" sz="3200" b="0" i="0" u="none" strike="noStrike" baseline="0" dirty="0">
                        <a:solidFill>
                          <a:schemeClr val="bg1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0220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*PEAK</a:t>
                      </a:r>
                      <a:endParaRPr 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16.99</a:t>
                      </a:r>
                      <a:endParaRPr lang="zh-TW" alt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en-US" altLang="zh-TW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58434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*MEAN</a:t>
                      </a:r>
                      <a:endParaRPr 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87.83</a:t>
                      </a:r>
                      <a:endParaRPr lang="zh-TW" alt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en-US" altLang="zh-TW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46904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*RMS</a:t>
                      </a:r>
                      <a:endParaRPr 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baseline="0" dirty="0">
                          <a:effectLst/>
                          <a:highlight>
                            <a:srgbClr val="FFFF00"/>
                          </a:highlight>
                          <a:latin typeface="+mn-lt"/>
                          <a:ea typeface="微軟正黑體" panose="020B0604030504040204" pitchFamily="34" charset="-120"/>
                        </a:rPr>
                        <a:t>26.44</a:t>
                      </a:r>
                      <a:endParaRPr lang="zh-TW" altLang="en-US" sz="3200" b="0" i="0" u="none" strike="noStrike" baseline="0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baseline="0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en-US" altLang="zh-TW" sz="3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3638866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110452D-965F-2736-837A-640E5B6BF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29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5C384-28CD-C5FE-970C-B8A4AB914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D2FB7977-D328-929F-47C1-9F13BEA6022B}"/>
              </a:ext>
            </a:extLst>
          </p:cNvPr>
          <p:cNvGrpSpPr/>
          <p:nvPr/>
        </p:nvGrpSpPr>
        <p:grpSpPr>
          <a:xfrm rot="-10800000">
            <a:off x="0" y="0"/>
            <a:ext cx="1877261" cy="1877261"/>
            <a:chOff x="0" y="0"/>
            <a:chExt cx="2503014" cy="2503014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8A5EC72A-6CEF-0CB6-1905-AA9729A5B5C9}"/>
                </a:ext>
              </a:extLst>
            </p:cNvPr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49D3E0E-EFC1-7117-D3E3-803B4CEED28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9AFA3B7A-D974-E39E-6127-9DC835956298}"/>
                </a:ext>
              </a:extLst>
            </p:cNvPr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1CCE4F94-6C67-3C62-BA92-2B092375FCE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BAE3AC9A-06DC-C3CB-1B39-91583EB785DF}"/>
                </a:ext>
              </a:extLst>
            </p:cNvPr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4C6F48DE-76E6-BA68-D1CC-3FBB29A9DB0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9" name="TextBox 2">
            <a:extLst>
              <a:ext uri="{FF2B5EF4-FFF2-40B4-BE49-F238E27FC236}">
                <a16:creationId xmlns:a16="http://schemas.microsoft.com/office/drawing/2014/main" id="{EF937C50-1693-F9F9-EC9A-ADAB4E94E1A9}"/>
              </a:ext>
            </a:extLst>
          </p:cNvPr>
          <p:cNvSpPr txBox="1"/>
          <p:nvPr/>
        </p:nvSpPr>
        <p:spPr>
          <a:xfrm>
            <a:off x="1453016" y="1339808"/>
            <a:ext cx="99198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ublic Sans Thin Bold"/>
                <a:sym typeface="Public Sans Thin Bold"/>
              </a:rPr>
              <a:t>Linear Acceleration-displacement outcome </a:t>
            </a:r>
          </a:p>
        </p:txBody>
      </p:sp>
      <p:pic>
        <p:nvPicPr>
          <p:cNvPr id="3" name="圖片 2" descr="一張含有 文字, 圖表, 行, 筆跡 的圖片&#10;&#10;AI 產生的內容可能不正確。">
            <a:extLst>
              <a:ext uri="{FF2B5EF4-FFF2-40B4-BE49-F238E27FC236}">
                <a16:creationId xmlns:a16="http://schemas.microsoft.com/office/drawing/2014/main" id="{6B02F3A2-4F1E-4335-B0B2-AD58E0EFE2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915740"/>
            <a:ext cx="11520000" cy="57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7F567677-2B27-0497-1C2D-674493AFE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014479"/>
              </p:ext>
            </p:extLst>
          </p:nvPr>
        </p:nvGraphicFramePr>
        <p:xfrm>
          <a:off x="12262984" y="1804509"/>
          <a:ext cx="5622926" cy="795528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614488">
                  <a:extLst>
                    <a:ext uri="{9D8B030D-6E8A-4147-A177-3AD203B41FA5}">
                      <a16:colId xmlns:a16="http://schemas.microsoft.com/office/drawing/2014/main" val="2006020718"/>
                    </a:ext>
                  </a:extLst>
                </a:gridCol>
                <a:gridCol w="976312">
                  <a:extLst>
                    <a:ext uri="{9D8B030D-6E8A-4147-A177-3AD203B41FA5}">
                      <a16:colId xmlns:a16="http://schemas.microsoft.com/office/drawing/2014/main" val="840164131"/>
                    </a:ext>
                  </a:extLst>
                </a:gridCol>
                <a:gridCol w="2346326">
                  <a:extLst>
                    <a:ext uri="{9D8B030D-6E8A-4147-A177-3AD203B41FA5}">
                      <a16:colId xmlns:a16="http://schemas.microsoft.com/office/drawing/2014/main" val="36109452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32869105"/>
                    </a:ext>
                  </a:extLst>
                </a:gridCol>
              </a:tblGrid>
              <a:tr h="20955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TW" altLang="en-US" sz="32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原結構</a:t>
                      </a:r>
                      <a:endParaRPr lang="en-US" sz="3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773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PEAK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1.859557e-02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m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89745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MEAN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-1.717518e-04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m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81703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RMS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5.967342e-03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m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6914335"/>
                  </a:ext>
                </a:extLst>
              </a:tr>
              <a:tr h="20955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No.7 Damper</a:t>
                      </a:r>
                      <a:endParaRPr lang="en-US" altLang="zh-TW" sz="3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6937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*PEAK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0.01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18752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*MEAN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10.94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33755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*RMS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highlight>
                            <a:srgbClr val="FFFF00"/>
                          </a:highlight>
                          <a:latin typeface="+mn-lt"/>
                          <a:ea typeface="微軟正黑體" panose="020B0604030504040204" pitchFamily="34" charset="-120"/>
                        </a:rPr>
                        <a:t>2.18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7137746"/>
                  </a:ext>
                </a:extLst>
              </a:tr>
              <a:tr h="20955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No.8 Damper</a:t>
                      </a:r>
                      <a:endParaRPr lang="en-US" altLang="zh-TW" sz="3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7467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*PEAK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0.88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94783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*MEAN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23.33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04900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*RMS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highlight>
                            <a:srgbClr val="FFFF00"/>
                          </a:highlight>
                          <a:latin typeface="+mn-lt"/>
                          <a:ea typeface="微軟正黑體" panose="020B0604030504040204" pitchFamily="34" charset="-120"/>
                        </a:rPr>
                        <a:t>3.66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0106669"/>
                  </a:ext>
                </a:extLst>
              </a:tr>
              <a:tr h="20955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No.9 Damper</a:t>
                      </a:r>
                      <a:endParaRPr lang="en-US" altLang="zh-TW" sz="3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0220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*PEAK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2.20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58434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*MEAN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114.42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46904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*RMS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highlight>
                            <a:srgbClr val="FFFF00"/>
                          </a:highlight>
                          <a:latin typeface="+mn-lt"/>
                          <a:ea typeface="微軟正黑體" panose="020B0604030504040204" pitchFamily="34" charset="-120"/>
                        </a:rPr>
                        <a:t>10.79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3638866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730283D-A4C9-C59C-BEF6-5EA55BC72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43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6C26E-263C-286B-E534-6AAAC232E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BED0E0C8-C372-7738-D374-FC3B3C11D83B}"/>
              </a:ext>
            </a:extLst>
          </p:cNvPr>
          <p:cNvGrpSpPr/>
          <p:nvPr/>
        </p:nvGrpSpPr>
        <p:grpSpPr>
          <a:xfrm rot="-10800000">
            <a:off x="0" y="0"/>
            <a:ext cx="1877261" cy="1877261"/>
            <a:chOff x="0" y="0"/>
            <a:chExt cx="2503014" cy="2503014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1A334FB0-ED94-83F4-EAE6-58796D35DBAE}"/>
                </a:ext>
              </a:extLst>
            </p:cNvPr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60E438E6-5208-20C6-8803-C19CB61D413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E4EA15F8-621B-9176-3919-0803C1CB1866}"/>
                </a:ext>
              </a:extLst>
            </p:cNvPr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5FF3EF87-9800-9E14-A4C1-163E1B52541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346344BD-697F-B473-413D-4F4632724FAD}"/>
                </a:ext>
              </a:extLst>
            </p:cNvPr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E50886EF-6CDB-725F-B12C-76538A4D45C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9" name="TextBox 2">
            <a:extLst>
              <a:ext uri="{FF2B5EF4-FFF2-40B4-BE49-F238E27FC236}">
                <a16:creationId xmlns:a16="http://schemas.microsoft.com/office/drawing/2014/main" id="{79B75EC4-3293-52DF-ED3C-7BFDB691010E}"/>
              </a:ext>
            </a:extLst>
          </p:cNvPr>
          <p:cNvSpPr txBox="1"/>
          <p:nvPr/>
        </p:nvSpPr>
        <p:spPr>
          <a:xfrm>
            <a:off x="1453016" y="1339808"/>
            <a:ext cx="99198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ublic Sans Thin Bold"/>
                <a:sym typeface="Public Sans Thin Bold"/>
              </a:rPr>
              <a:t>Linear Acceleration-displacement outcome </a:t>
            </a:r>
          </a:p>
        </p:txBody>
      </p:sp>
      <p:pic>
        <p:nvPicPr>
          <p:cNvPr id="3" name="圖片 2" descr="一張含有 文字, 筆跡, 圖表, 行 的圖片&#10;&#10;AI 產生的內容可能不正確。">
            <a:extLst>
              <a:ext uri="{FF2B5EF4-FFF2-40B4-BE49-F238E27FC236}">
                <a16:creationId xmlns:a16="http://schemas.microsoft.com/office/drawing/2014/main" id="{9D9EBD73-7C4F-854F-56F8-57CA64C96E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7" y="2815891"/>
            <a:ext cx="11520000" cy="57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C0C0583-5826-7910-3C38-ECA60A7A2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054399"/>
              </p:ext>
            </p:extLst>
          </p:nvPr>
        </p:nvGraphicFramePr>
        <p:xfrm>
          <a:off x="12299261" y="1718251"/>
          <a:ext cx="5622926" cy="795528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614488">
                  <a:extLst>
                    <a:ext uri="{9D8B030D-6E8A-4147-A177-3AD203B41FA5}">
                      <a16:colId xmlns:a16="http://schemas.microsoft.com/office/drawing/2014/main" val="2006020718"/>
                    </a:ext>
                  </a:extLst>
                </a:gridCol>
                <a:gridCol w="976312">
                  <a:extLst>
                    <a:ext uri="{9D8B030D-6E8A-4147-A177-3AD203B41FA5}">
                      <a16:colId xmlns:a16="http://schemas.microsoft.com/office/drawing/2014/main" val="840164131"/>
                    </a:ext>
                  </a:extLst>
                </a:gridCol>
                <a:gridCol w="2346326">
                  <a:extLst>
                    <a:ext uri="{9D8B030D-6E8A-4147-A177-3AD203B41FA5}">
                      <a16:colId xmlns:a16="http://schemas.microsoft.com/office/drawing/2014/main" val="36109452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32869105"/>
                    </a:ext>
                  </a:extLst>
                </a:gridCol>
              </a:tblGrid>
              <a:tr h="20955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TW" altLang="en-US" sz="32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原結構</a:t>
                      </a:r>
                      <a:endParaRPr lang="en-US" sz="3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773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PEAK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2.178636e-02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m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89745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MEAN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-1.843362e-04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m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81703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RMS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8.488394e-03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m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6914335"/>
                  </a:ext>
                </a:extLst>
              </a:tr>
              <a:tr h="20955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No.7 Damper</a:t>
                      </a:r>
                      <a:endParaRPr lang="en-US" altLang="zh-TW" sz="3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6937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*PEAK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0.41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18752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*MEAN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17.70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33755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*RMS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highlight>
                            <a:srgbClr val="FFFF00"/>
                          </a:highlight>
                          <a:latin typeface="+mn-lt"/>
                          <a:ea typeface="微軟正黑體" panose="020B0604030504040204" pitchFamily="34" charset="-120"/>
                        </a:rPr>
                        <a:t>5.38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7137746"/>
                  </a:ext>
                </a:extLst>
              </a:tr>
              <a:tr h="20955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No.8 Damper</a:t>
                      </a:r>
                      <a:endParaRPr lang="en-US" altLang="zh-TW" sz="3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7467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*PEAK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1.40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94783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*MEAN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40.31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04900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*RMS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highlight>
                            <a:srgbClr val="FFFF00"/>
                          </a:highlight>
                          <a:latin typeface="+mn-lt"/>
                          <a:ea typeface="微軟正黑體" panose="020B0604030504040204" pitchFamily="34" charset="-120"/>
                        </a:rPr>
                        <a:t>5.14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0106669"/>
                  </a:ext>
                </a:extLst>
              </a:tr>
              <a:tr h="20955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No.9 Damper</a:t>
                      </a:r>
                      <a:endParaRPr lang="en-US" altLang="zh-TW" sz="3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0220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*PEAK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3.78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58434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*MEAN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129.77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46904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*RMS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R.E.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highlight>
                            <a:srgbClr val="FFFF00"/>
                          </a:highlight>
                          <a:latin typeface="+mn-lt"/>
                          <a:ea typeface="微軟正黑體" panose="020B0604030504040204" pitchFamily="34" charset="-120"/>
                        </a:rPr>
                        <a:t>16.33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3638866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5D4AA5A-19CB-5CA6-E206-36174F62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84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6E3EF-D555-CCE8-8A92-A1D4AC707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1F5C49C1-149D-ACE2-8480-510AA56E08FA}"/>
              </a:ext>
            </a:extLst>
          </p:cNvPr>
          <p:cNvSpPr txBox="1"/>
          <p:nvPr/>
        </p:nvSpPr>
        <p:spPr>
          <a:xfrm>
            <a:off x="1643596" y="1714500"/>
            <a:ext cx="5055675" cy="4216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5999" b="1" dirty="0">
                <a:solidFill>
                  <a:srgbClr val="000000"/>
                </a:solidFill>
                <a:latin typeface="Public Sans Thin Bold"/>
                <a:ea typeface="Public Sans Thin Bold"/>
                <a:cs typeface="Public Sans Thin Bold"/>
                <a:sym typeface="Public Sans Thin Bold"/>
              </a:rPr>
              <a:t>Displacement Response of different Dampers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312635E4-415C-3DEF-F227-B5371ED22EAB}"/>
              </a:ext>
            </a:extLst>
          </p:cNvPr>
          <p:cNvGrpSpPr/>
          <p:nvPr/>
        </p:nvGrpSpPr>
        <p:grpSpPr>
          <a:xfrm rot="-10800000">
            <a:off x="0" y="0"/>
            <a:ext cx="1877261" cy="1877261"/>
            <a:chOff x="0" y="0"/>
            <a:chExt cx="2503014" cy="2503014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85338124-7F8E-77A1-1550-598AC99306EB}"/>
                </a:ext>
              </a:extLst>
            </p:cNvPr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7D42AEDA-C2C6-BB58-0090-F07553A9ACD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373F2A52-AB99-EE9B-7392-084F8225F066}"/>
                </a:ext>
              </a:extLst>
            </p:cNvPr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0095B3BD-B892-DB48-7DE3-82313B15901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CF8D1B99-3F0F-9F46-6A9A-9154E5F9A453}"/>
                </a:ext>
              </a:extLst>
            </p:cNvPr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B579335D-5A88-5BD8-71BA-7D730ACD913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pic>
        <p:nvPicPr>
          <p:cNvPr id="12" name="圖片 11" descr="一張含有 文字, 圖表, 行, 繪圖 的圖片&#10;&#10;AI 產生的內容可能不正確。">
            <a:extLst>
              <a:ext uri="{FF2B5EF4-FFF2-40B4-BE49-F238E27FC236}">
                <a16:creationId xmlns:a16="http://schemas.microsoft.com/office/drawing/2014/main" id="{A5EDCC12-D965-0C60-A4B6-8EDDC761FA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880725"/>
            <a:ext cx="10800000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0B6E88D-7712-D38F-5DDD-19DB829D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32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27C4F-B008-B02D-97B1-738F31252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33A22FA-6683-4316-2917-A9C089815B09}"/>
              </a:ext>
            </a:extLst>
          </p:cNvPr>
          <p:cNvSpPr txBox="1"/>
          <p:nvPr/>
        </p:nvSpPr>
        <p:spPr>
          <a:xfrm>
            <a:off x="2057400" y="478982"/>
            <a:ext cx="16002000" cy="984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5999" b="1">
                <a:solidFill>
                  <a:srgbClr val="000000"/>
                </a:solidFill>
                <a:latin typeface="Public Sans Thin Bold"/>
                <a:ea typeface="Public Sans Thin Bold"/>
                <a:cs typeface="Public Sans Thin Bold"/>
                <a:sym typeface="Public Sans Thin Bold"/>
              </a:rPr>
              <a:t>Displacement Response of structure</a:t>
            </a:r>
            <a:endParaRPr lang="en-US" sz="5999" b="1" dirty="0">
              <a:solidFill>
                <a:srgbClr val="000000"/>
              </a:solidFill>
              <a:latin typeface="Public Sans Thin Bold"/>
              <a:ea typeface="Public Sans Thin Bold"/>
              <a:cs typeface="Public Sans Thin Bold"/>
              <a:sym typeface="Public Sans Thin Bold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C8033B27-9121-CD13-CF28-5464E82EC4A1}"/>
              </a:ext>
            </a:extLst>
          </p:cNvPr>
          <p:cNvGrpSpPr/>
          <p:nvPr/>
        </p:nvGrpSpPr>
        <p:grpSpPr>
          <a:xfrm rot="-10800000">
            <a:off x="0" y="0"/>
            <a:ext cx="1447800" cy="1463675"/>
            <a:chOff x="0" y="0"/>
            <a:chExt cx="2503014" cy="2503014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D128DCDE-A297-0844-E05B-2374618362A8}"/>
                </a:ext>
              </a:extLst>
            </p:cNvPr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C62EEF6A-1BD8-A678-A083-75D45F54A87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CE891624-0BD6-093D-099A-DDE6A5487E49}"/>
                </a:ext>
              </a:extLst>
            </p:cNvPr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864FF12F-6FCF-50F1-94B3-64418076E00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0DF91BC6-45D1-434D-146A-EE8158013E88}"/>
                </a:ext>
              </a:extLst>
            </p:cNvPr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88D775E6-085F-681D-BC08-73696526873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pic>
        <p:nvPicPr>
          <p:cNvPr id="4" name="圖片 3" descr="一張含有 文字, 圖表, 行, 繪圖 的圖片&#10;&#10;AI 產生的內容可能不正確。">
            <a:extLst>
              <a:ext uri="{FF2B5EF4-FFF2-40B4-BE49-F238E27FC236}">
                <a16:creationId xmlns:a16="http://schemas.microsoft.com/office/drawing/2014/main" id="{4C2629F3-1415-51BB-D28D-7351EDD2C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10" y="1647000"/>
            <a:ext cx="8640000" cy="4320000"/>
          </a:xfrm>
          <a:prstGeom prst="rect">
            <a:avLst/>
          </a:prstGeom>
        </p:spPr>
      </p:pic>
      <p:pic>
        <p:nvPicPr>
          <p:cNvPr id="14" name="圖片 13" descr="一張含有 文字, 筆跡, 圖表, 字型 的圖片&#10;&#10;AI 產生的內容可能不正確。">
            <a:extLst>
              <a:ext uri="{FF2B5EF4-FFF2-40B4-BE49-F238E27FC236}">
                <a16:creationId xmlns:a16="http://schemas.microsoft.com/office/drawing/2014/main" id="{0BBADAD1-29D7-6B15-52F4-284E71790A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371" y="5871709"/>
            <a:ext cx="8640000" cy="4320000"/>
          </a:xfrm>
          <a:prstGeom prst="rect">
            <a:avLst/>
          </a:prstGeom>
        </p:spPr>
      </p:pic>
      <p:pic>
        <p:nvPicPr>
          <p:cNvPr id="16" name="圖片 15" descr="一張含有 文字, 圖表, 行, 繪圖 的圖片&#10;&#10;AI 產生的內容可能不正確。">
            <a:extLst>
              <a:ext uri="{FF2B5EF4-FFF2-40B4-BE49-F238E27FC236}">
                <a16:creationId xmlns:a16="http://schemas.microsoft.com/office/drawing/2014/main" id="{1F532C39-7B6E-5815-E8A4-E2BA8D41E5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00" y="1571666"/>
            <a:ext cx="8640000" cy="4320000"/>
          </a:xfrm>
          <a:prstGeom prst="rect">
            <a:avLst/>
          </a:prstGeom>
        </p:spPr>
      </p:pic>
      <p:grpSp>
        <p:nvGrpSpPr>
          <p:cNvPr id="17" name="Group 5">
            <a:extLst>
              <a:ext uri="{FF2B5EF4-FFF2-40B4-BE49-F238E27FC236}">
                <a16:creationId xmlns:a16="http://schemas.microsoft.com/office/drawing/2014/main" id="{CF9A9B5F-7A12-3A12-01F6-2C7C969982FB}"/>
              </a:ext>
            </a:extLst>
          </p:cNvPr>
          <p:cNvGrpSpPr/>
          <p:nvPr/>
        </p:nvGrpSpPr>
        <p:grpSpPr>
          <a:xfrm rot="5400000">
            <a:off x="0" y="8824635"/>
            <a:ext cx="1447800" cy="1463675"/>
            <a:chOff x="0" y="0"/>
            <a:chExt cx="2503014" cy="2503014"/>
          </a:xfrm>
        </p:grpSpPr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CDF7F405-B673-7CBF-3D7A-43EFDC4793E9}"/>
                </a:ext>
              </a:extLst>
            </p:cNvPr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6F641289-72CE-DF45-D596-ADFBD9013E2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9" name="Group 8">
              <a:extLst>
                <a:ext uri="{FF2B5EF4-FFF2-40B4-BE49-F238E27FC236}">
                  <a16:creationId xmlns:a16="http://schemas.microsoft.com/office/drawing/2014/main" id="{B65DC8FE-B5E1-6504-B78B-341F5A0EB6E8}"/>
                </a:ext>
              </a:extLst>
            </p:cNvPr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E13E0112-7D1D-69A8-B5B3-504757DEB11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id="{DB969804-25D5-75FD-A610-91BDD6342F3A}"/>
                </a:ext>
              </a:extLst>
            </p:cNvPr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9C1CEFEF-BB8C-D18A-00CB-0405701AA22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34" name="Group 5">
            <a:extLst>
              <a:ext uri="{FF2B5EF4-FFF2-40B4-BE49-F238E27FC236}">
                <a16:creationId xmlns:a16="http://schemas.microsoft.com/office/drawing/2014/main" id="{9DE084DE-705B-C51D-A78C-E96CFA15B5AD}"/>
              </a:ext>
            </a:extLst>
          </p:cNvPr>
          <p:cNvGrpSpPr/>
          <p:nvPr/>
        </p:nvGrpSpPr>
        <p:grpSpPr>
          <a:xfrm>
            <a:off x="16840200" y="8832573"/>
            <a:ext cx="1447800" cy="1463675"/>
            <a:chOff x="0" y="0"/>
            <a:chExt cx="2503014" cy="2503014"/>
          </a:xfrm>
        </p:grpSpPr>
        <p:grpSp>
          <p:nvGrpSpPr>
            <p:cNvPr id="35" name="Group 6">
              <a:extLst>
                <a:ext uri="{FF2B5EF4-FFF2-40B4-BE49-F238E27FC236}">
                  <a16:creationId xmlns:a16="http://schemas.microsoft.com/office/drawing/2014/main" id="{639A7C28-2F20-35B0-39CE-E01DF7548A83}"/>
                </a:ext>
              </a:extLst>
            </p:cNvPr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40" name="Freeform 7">
                <a:extLst>
                  <a:ext uri="{FF2B5EF4-FFF2-40B4-BE49-F238E27FC236}">
                    <a16:creationId xmlns:a16="http://schemas.microsoft.com/office/drawing/2014/main" id="{83FA243B-3FEA-6224-3106-F293B60EEBC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6" name="Group 8">
              <a:extLst>
                <a:ext uri="{FF2B5EF4-FFF2-40B4-BE49-F238E27FC236}">
                  <a16:creationId xmlns:a16="http://schemas.microsoft.com/office/drawing/2014/main" id="{39EB1492-FA69-0BA6-1F14-BF4FEE3295AD}"/>
                </a:ext>
              </a:extLst>
            </p:cNvPr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39" name="Freeform 9">
                <a:extLst>
                  <a:ext uri="{FF2B5EF4-FFF2-40B4-BE49-F238E27FC236}">
                    <a16:creationId xmlns:a16="http://schemas.microsoft.com/office/drawing/2014/main" id="{C1C6A4EB-2F8E-DFA6-E944-6B0D3C87F04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7" name="Group 10">
              <a:extLst>
                <a:ext uri="{FF2B5EF4-FFF2-40B4-BE49-F238E27FC236}">
                  <a16:creationId xmlns:a16="http://schemas.microsoft.com/office/drawing/2014/main" id="{DAE43444-5831-1477-5A9C-EB8761C84DB0}"/>
                </a:ext>
              </a:extLst>
            </p:cNvPr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5C829383-F331-E372-771E-A0773C2C4F7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41" name="Group 5">
            <a:extLst>
              <a:ext uri="{FF2B5EF4-FFF2-40B4-BE49-F238E27FC236}">
                <a16:creationId xmlns:a16="http://schemas.microsoft.com/office/drawing/2014/main" id="{16E770A8-2056-1DAB-A13B-3B114B477A5C}"/>
              </a:ext>
            </a:extLst>
          </p:cNvPr>
          <p:cNvGrpSpPr/>
          <p:nvPr/>
        </p:nvGrpSpPr>
        <p:grpSpPr>
          <a:xfrm rot="16200000">
            <a:off x="16848137" y="-1"/>
            <a:ext cx="1447800" cy="1463675"/>
            <a:chOff x="0" y="0"/>
            <a:chExt cx="2503014" cy="2503014"/>
          </a:xfrm>
        </p:grpSpPr>
        <p:grpSp>
          <p:nvGrpSpPr>
            <p:cNvPr id="42" name="Group 6">
              <a:extLst>
                <a:ext uri="{FF2B5EF4-FFF2-40B4-BE49-F238E27FC236}">
                  <a16:creationId xmlns:a16="http://schemas.microsoft.com/office/drawing/2014/main" id="{0CD70793-5063-8258-AEA5-E411A6497C2B}"/>
                </a:ext>
              </a:extLst>
            </p:cNvPr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47" name="Freeform 7">
                <a:extLst>
                  <a:ext uri="{FF2B5EF4-FFF2-40B4-BE49-F238E27FC236}">
                    <a16:creationId xmlns:a16="http://schemas.microsoft.com/office/drawing/2014/main" id="{73AB7234-9265-B080-16CA-FBB09322F6D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43" name="Group 8">
              <a:extLst>
                <a:ext uri="{FF2B5EF4-FFF2-40B4-BE49-F238E27FC236}">
                  <a16:creationId xmlns:a16="http://schemas.microsoft.com/office/drawing/2014/main" id="{E5A87101-14B7-3A90-1D9A-F2CAC4D59F1E}"/>
                </a:ext>
              </a:extLst>
            </p:cNvPr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46" name="Freeform 9">
                <a:extLst>
                  <a:ext uri="{FF2B5EF4-FFF2-40B4-BE49-F238E27FC236}">
                    <a16:creationId xmlns:a16="http://schemas.microsoft.com/office/drawing/2014/main" id="{D74E0D8A-8736-3FAB-990D-AA0F0DE4069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44" name="Group 10">
              <a:extLst>
                <a:ext uri="{FF2B5EF4-FFF2-40B4-BE49-F238E27FC236}">
                  <a16:creationId xmlns:a16="http://schemas.microsoft.com/office/drawing/2014/main" id="{C2976EB3-30B3-5A9B-F88F-73AA704F5DEE}"/>
                </a:ext>
              </a:extLst>
            </p:cNvPr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A200FE55-5CF8-5C4C-2AE2-B794AD626E6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556CEE9-FEB8-17C8-81BC-F676C16EB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15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8686800" y="1190553"/>
            <a:ext cx="8464748" cy="527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What we have found in </a:t>
            </a:r>
            <a:r>
              <a:rPr lang="en-US" sz="3200" b="1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ChiChi</a:t>
            </a:r>
            <a:r>
              <a:rPr lang="en-US" sz="32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quake input: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7193" y="977205"/>
            <a:ext cx="505567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00000"/>
                </a:solidFill>
                <a:latin typeface="Public Sans Thin Bold"/>
                <a:ea typeface="Public Sans Thin Bold"/>
                <a:cs typeface="Public Sans Thin Bold"/>
                <a:sym typeface="Public Sans Thin Bold"/>
              </a:rPr>
              <a:t>Summary</a:t>
            </a:r>
            <a:r>
              <a:rPr lang="en-US" sz="5999" b="1" dirty="0">
                <a:solidFill>
                  <a:srgbClr val="000000"/>
                </a:solidFill>
                <a:latin typeface="Public Sans Thin Bold"/>
                <a:ea typeface="Public Sans Thin Bold"/>
                <a:cs typeface="Public Sans Thin Bold"/>
                <a:sym typeface="Public Sans Thin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518364"/>
            <a:ext cx="6927607" cy="6025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Public Sans Thin"/>
                <a:sym typeface="Public Sans Thin"/>
              </a:rPr>
              <a:t>In this study, few things we have done:</a:t>
            </a:r>
          </a:p>
          <a:p>
            <a:pPr marL="457200" lvl="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Public Sans Thin"/>
                <a:sym typeface="Public Sans Thin"/>
              </a:rPr>
              <a:t>Use Python code to calculate three floor shear house system displacement.</a:t>
            </a:r>
          </a:p>
          <a:p>
            <a:pPr marL="457200" lvl="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Public Sans Thin"/>
                <a:sym typeface="Public Sans Thin"/>
              </a:rPr>
              <a:t>Find out the modal period and natural frequency of structures and compare the difference due to damper.</a:t>
            </a:r>
          </a:p>
          <a:p>
            <a:pPr marL="457200" lvl="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Public Sans Thin"/>
                <a:sym typeface="Public Sans Thin"/>
              </a:rPr>
              <a:t>Plot all the information of each floor displacement response to see the effect of</a:t>
            </a:r>
            <a:r>
              <a:rPr lang="en-US" altLang="zh-TW" sz="24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Public Sans Thin"/>
                <a:sym typeface="Public Sans Thin"/>
              </a:rPr>
              <a:t> mitigation</a:t>
            </a:r>
            <a:r>
              <a:rPr lang="en-US" sz="24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Public Sans Thin"/>
                <a:sym typeface="Public Sans Thin"/>
              </a:rPr>
              <a:t> by various dampers.</a:t>
            </a:r>
          </a:p>
          <a:p>
            <a:pPr marL="457200" lvl="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Public Sans Thin"/>
                <a:sym typeface="Public Sans Thin"/>
              </a:rPr>
              <a:t>Quantify each dampers properties by comparing Peak, Mean, RMS values.</a:t>
            </a:r>
          </a:p>
        </p:txBody>
      </p:sp>
      <p:grpSp>
        <p:nvGrpSpPr>
          <p:cNvPr id="16" name="Group 16"/>
          <p:cNvGrpSpPr/>
          <p:nvPr/>
        </p:nvGrpSpPr>
        <p:grpSpPr>
          <a:xfrm rot="5400000">
            <a:off x="0" y="8440006"/>
            <a:ext cx="1877261" cy="1877261"/>
            <a:chOff x="0" y="0"/>
            <a:chExt cx="2503014" cy="2503014"/>
          </a:xfrm>
        </p:grpSpPr>
        <p:grpSp>
          <p:nvGrpSpPr>
            <p:cNvPr id="17" name="Group 17"/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25" name="TextBox 8">
            <a:extLst>
              <a:ext uri="{FF2B5EF4-FFF2-40B4-BE49-F238E27FC236}">
                <a16:creationId xmlns:a16="http://schemas.microsoft.com/office/drawing/2014/main" id="{955B2D06-117A-6910-E87B-A09EAFA3CDDB}"/>
              </a:ext>
            </a:extLst>
          </p:cNvPr>
          <p:cNvSpPr txBox="1"/>
          <p:nvPr/>
        </p:nvSpPr>
        <p:spPr>
          <a:xfrm>
            <a:off x="8686800" y="5546489"/>
            <a:ext cx="8464748" cy="527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What we have found in Kobe quake input:</a:t>
            </a:r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2A60DFB1-46F0-4C73-6B97-A81E2DE0C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75605"/>
              </p:ext>
            </p:extLst>
          </p:nvPr>
        </p:nvGraphicFramePr>
        <p:xfrm>
          <a:off x="8672352" y="1963462"/>
          <a:ext cx="9048922" cy="3337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268">
                  <a:extLst>
                    <a:ext uri="{9D8B030D-6E8A-4147-A177-3AD203B41FA5}">
                      <a16:colId xmlns:a16="http://schemas.microsoft.com/office/drawing/2014/main" val="829351443"/>
                    </a:ext>
                  </a:extLst>
                </a:gridCol>
                <a:gridCol w="1236109">
                  <a:extLst>
                    <a:ext uri="{9D8B030D-6E8A-4147-A177-3AD203B41FA5}">
                      <a16:colId xmlns:a16="http://schemas.microsoft.com/office/drawing/2014/main" val="4120534014"/>
                    </a:ext>
                  </a:extLst>
                </a:gridCol>
                <a:gridCol w="1236109">
                  <a:extLst>
                    <a:ext uri="{9D8B030D-6E8A-4147-A177-3AD203B41FA5}">
                      <a16:colId xmlns:a16="http://schemas.microsoft.com/office/drawing/2014/main" val="1737911971"/>
                    </a:ext>
                  </a:extLst>
                </a:gridCol>
                <a:gridCol w="1236109">
                  <a:extLst>
                    <a:ext uri="{9D8B030D-6E8A-4147-A177-3AD203B41FA5}">
                      <a16:colId xmlns:a16="http://schemas.microsoft.com/office/drawing/2014/main" val="3403483269"/>
                    </a:ext>
                  </a:extLst>
                </a:gridCol>
                <a:gridCol w="1236109">
                  <a:extLst>
                    <a:ext uri="{9D8B030D-6E8A-4147-A177-3AD203B41FA5}">
                      <a16:colId xmlns:a16="http://schemas.microsoft.com/office/drawing/2014/main" val="2955866177"/>
                    </a:ext>
                  </a:extLst>
                </a:gridCol>
                <a:gridCol w="1236109">
                  <a:extLst>
                    <a:ext uri="{9D8B030D-6E8A-4147-A177-3AD203B41FA5}">
                      <a16:colId xmlns:a16="http://schemas.microsoft.com/office/drawing/2014/main" val="3274096981"/>
                    </a:ext>
                  </a:extLst>
                </a:gridCol>
                <a:gridCol w="1236109">
                  <a:extLst>
                    <a:ext uri="{9D8B030D-6E8A-4147-A177-3AD203B41FA5}">
                      <a16:colId xmlns:a16="http://schemas.microsoft.com/office/drawing/2014/main" val="2922053505"/>
                    </a:ext>
                  </a:extLst>
                </a:gridCol>
              </a:tblGrid>
              <a:tr h="66745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Public Sans Thin"/>
                          <a:sym typeface="Public Sans Thin"/>
                        </a:rPr>
                        <a:t>attenuation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Public Sans Thin"/>
                          <a:sym typeface="Public Sans Thin"/>
                        </a:rPr>
                        <a:t>peak value(%)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3000" b="1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Public Sans Thin"/>
                        <a:sym typeface="Public Sans Thi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9E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3000" b="1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Public Sans Thin"/>
                        <a:sym typeface="Public Sans Thi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9E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Public Sans Thin"/>
                          <a:sym typeface="Public Sans Thin"/>
                        </a:rPr>
                        <a:t>RMS value(%)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3000" b="1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Public Sans Thin"/>
                        <a:sym typeface="Public Sans Thi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9E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3000" b="1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Public Sans Thin"/>
                        <a:sym typeface="Public Sans Thi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005420"/>
                  </a:ext>
                </a:extLst>
              </a:tr>
              <a:tr h="66745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400" b="1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Public Sans Thin"/>
                        <a:sym typeface="Public Sans Thi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1F</a:t>
                      </a:r>
                      <a:endParaRPr lang="zh-TW" altLang="en-US" sz="28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2F</a:t>
                      </a:r>
                      <a:endParaRPr lang="zh-TW" altLang="en-US" sz="28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3F</a:t>
                      </a:r>
                      <a:endParaRPr lang="zh-TW" altLang="en-US" sz="28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bg1"/>
                          </a:solidFill>
                        </a:rPr>
                        <a:t>1F</a:t>
                      </a:r>
                      <a:endParaRPr lang="zh-TW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bg1"/>
                          </a:solidFill>
                        </a:rPr>
                        <a:t>2F</a:t>
                      </a:r>
                      <a:endParaRPr lang="zh-TW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bg1"/>
                          </a:solidFill>
                        </a:rPr>
                        <a:t>3F</a:t>
                      </a:r>
                      <a:endParaRPr lang="zh-TW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270375"/>
                  </a:ext>
                </a:extLst>
              </a:tr>
              <a:tr h="6674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Public Sans Thin"/>
                          <a:sym typeface="Public Sans Thin"/>
                        </a:rPr>
                        <a:t>Damper 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1.87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0.08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0.13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11.97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1.04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3.13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107474"/>
                  </a:ext>
                </a:extLst>
              </a:tr>
              <a:tr h="6674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Public Sans Thin"/>
                          <a:sym typeface="Public Sans Thin"/>
                        </a:rPr>
                        <a:t>Damper 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2.65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1.46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2.08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8.72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7.55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8.23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496260"/>
                  </a:ext>
                </a:extLst>
              </a:tr>
              <a:tr h="6674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Public Sans Thin"/>
                          <a:sym typeface="Public Sans Thin"/>
                        </a:rPr>
                        <a:t>Damper 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8.93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6.79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6.46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C00000"/>
                          </a:solidFill>
                        </a:rPr>
                        <a:t>32.07</a:t>
                      </a:r>
                      <a:endParaRPr lang="zh-TW" altLang="en-US" sz="28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C00000"/>
                          </a:solidFill>
                        </a:rPr>
                        <a:t>23.66</a:t>
                      </a:r>
                      <a:endParaRPr lang="zh-TW" altLang="en-US" sz="28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C00000"/>
                          </a:solidFill>
                        </a:rPr>
                        <a:t>22.09</a:t>
                      </a:r>
                      <a:endParaRPr lang="zh-TW" altLang="en-US" sz="28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491933"/>
                  </a:ext>
                </a:extLst>
              </a:tr>
            </a:tbl>
          </a:graphicData>
        </a:graphic>
      </p:graphicFrame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D24BB9DF-D81F-C4F8-BFDE-E3FA6A3DB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975637"/>
              </p:ext>
            </p:extLst>
          </p:nvPr>
        </p:nvGraphicFramePr>
        <p:xfrm>
          <a:off x="8686800" y="6319398"/>
          <a:ext cx="9048922" cy="3337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268">
                  <a:extLst>
                    <a:ext uri="{9D8B030D-6E8A-4147-A177-3AD203B41FA5}">
                      <a16:colId xmlns:a16="http://schemas.microsoft.com/office/drawing/2014/main" val="829351443"/>
                    </a:ext>
                  </a:extLst>
                </a:gridCol>
                <a:gridCol w="1236109">
                  <a:extLst>
                    <a:ext uri="{9D8B030D-6E8A-4147-A177-3AD203B41FA5}">
                      <a16:colId xmlns:a16="http://schemas.microsoft.com/office/drawing/2014/main" val="4120534014"/>
                    </a:ext>
                  </a:extLst>
                </a:gridCol>
                <a:gridCol w="1236109">
                  <a:extLst>
                    <a:ext uri="{9D8B030D-6E8A-4147-A177-3AD203B41FA5}">
                      <a16:colId xmlns:a16="http://schemas.microsoft.com/office/drawing/2014/main" val="1737911971"/>
                    </a:ext>
                  </a:extLst>
                </a:gridCol>
                <a:gridCol w="1236109">
                  <a:extLst>
                    <a:ext uri="{9D8B030D-6E8A-4147-A177-3AD203B41FA5}">
                      <a16:colId xmlns:a16="http://schemas.microsoft.com/office/drawing/2014/main" val="3403483269"/>
                    </a:ext>
                  </a:extLst>
                </a:gridCol>
                <a:gridCol w="1236109">
                  <a:extLst>
                    <a:ext uri="{9D8B030D-6E8A-4147-A177-3AD203B41FA5}">
                      <a16:colId xmlns:a16="http://schemas.microsoft.com/office/drawing/2014/main" val="2955866177"/>
                    </a:ext>
                  </a:extLst>
                </a:gridCol>
                <a:gridCol w="1236109">
                  <a:extLst>
                    <a:ext uri="{9D8B030D-6E8A-4147-A177-3AD203B41FA5}">
                      <a16:colId xmlns:a16="http://schemas.microsoft.com/office/drawing/2014/main" val="3274096981"/>
                    </a:ext>
                  </a:extLst>
                </a:gridCol>
                <a:gridCol w="1236109">
                  <a:extLst>
                    <a:ext uri="{9D8B030D-6E8A-4147-A177-3AD203B41FA5}">
                      <a16:colId xmlns:a16="http://schemas.microsoft.com/office/drawing/2014/main" val="2922053505"/>
                    </a:ext>
                  </a:extLst>
                </a:gridCol>
              </a:tblGrid>
              <a:tr h="66745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Public Sans Thin"/>
                          <a:sym typeface="Public Sans Thin"/>
                        </a:rPr>
                        <a:t>attenuation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Public Sans Thin"/>
                          <a:sym typeface="Public Sans Thin"/>
                        </a:rPr>
                        <a:t>peak value(%)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3000" b="1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Public Sans Thin"/>
                        <a:sym typeface="Public Sans Thi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9E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3000" b="1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Public Sans Thin"/>
                        <a:sym typeface="Public Sans Thi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9E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Public Sans Thin"/>
                          <a:sym typeface="Public Sans Thin"/>
                        </a:rPr>
                        <a:t>RMS value(%)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3000" b="1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Public Sans Thin"/>
                        <a:sym typeface="Public Sans Thi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9E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3000" b="1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Public Sans Thin"/>
                        <a:sym typeface="Public Sans Thi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005420"/>
                  </a:ext>
                </a:extLst>
              </a:tr>
              <a:tr h="66745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400" b="1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Public Sans Thin"/>
                        <a:sym typeface="Public Sans Thi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1F</a:t>
                      </a:r>
                      <a:endParaRPr lang="zh-TW" altLang="en-US" sz="2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2F</a:t>
                      </a:r>
                      <a:endParaRPr lang="zh-TW" altLang="en-US" sz="2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3F</a:t>
                      </a:r>
                      <a:endParaRPr lang="zh-TW" altLang="en-US" sz="2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1F</a:t>
                      </a:r>
                      <a:endParaRPr lang="zh-TW" altLang="en-US" sz="2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2F</a:t>
                      </a:r>
                      <a:endParaRPr lang="zh-TW" altLang="en-US" sz="2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3F</a:t>
                      </a:r>
                      <a:endParaRPr lang="zh-TW" altLang="en-US" sz="2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225933"/>
                  </a:ext>
                </a:extLst>
              </a:tr>
              <a:tr h="6674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Public Sans Thin"/>
                          <a:sym typeface="Public Sans Thin"/>
                        </a:rPr>
                        <a:t>Damper 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/>
                        <a:t>7.52</a:t>
                      </a:r>
                      <a:endParaRPr lang="zh-TW" altLang="en-US" sz="3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/>
                        <a:t>0.01</a:t>
                      </a:r>
                      <a:endParaRPr lang="zh-TW" altLang="en-US" sz="3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/>
                        <a:t>0.41</a:t>
                      </a:r>
                      <a:endParaRPr lang="zh-TW" altLang="en-US" sz="3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/>
                        <a:t>10.91</a:t>
                      </a:r>
                      <a:endParaRPr lang="zh-TW" altLang="en-US" sz="3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/>
                        <a:t>2.18</a:t>
                      </a:r>
                      <a:endParaRPr lang="zh-TW" altLang="en-US" sz="3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/>
                        <a:t>5.38</a:t>
                      </a:r>
                      <a:endParaRPr lang="zh-TW" altLang="en-US" sz="3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107474"/>
                  </a:ext>
                </a:extLst>
              </a:tr>
              <a:tr h="6674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Public Sans Thin"/>
                          <a:sym typeface="Public Sans Thin"/>
                        </a:rPr>
                        <a:t>Damper 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/>
                        <a:t>0.48</a:t>
                      </a:r>
                      <a:endParaRPr lang="zh-TW" altLang="en-US" sz="3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/>
                        <a:t>0.88</a:t>
                      </a:r>
                      <a:endParaRPr lang="zh-TW" altLang="en-US" sz="3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/>
                        <a:t>1.40</a:t>
                      </a:r>
                      <a:endParaRPr lang="zh-TW" altLang="en-US" sz="3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/>
                        <a:t>3.74</a:t>
                      </a:r>
                      <a:endParaRPr lang="zh-TW" altLang="en-US" sz="3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/>
                        <a:t>3.66</a:t>
                      </a:r>
                      <a:endParaRPr lang="zh-TW" altLang="en-US" sz="3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/>
                        <a:t>5.14</a:t>
                      </a:r>
                      <a:endParaRPr lang="zh-TW" altLang="en-US" sz="3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496260"/>
                  </a:ext>
                </a:extLst>
              </a:tr>
              <a:tr h="6674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Public Sans Thin"/>
                          <a:sym typeface="Public Sans Thin"/>
                        </a:rPr>
                        <a:t>Damper 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/>
                        <a:t>16.99</a:t>
                      </a:r>
                      <a:endParaRPr lang="zh-TW" altLang="en-US" sz="3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/>
                        <a:t>2.20</a:t>
                      </a:r>
                      <a:endParaRPr lang="zh-TW" altLang="en-US" sz="3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/>
                        <a:t>3.78</a:t>
                      </a:r>
                      <a:endParaRPr lang="zh-TW" altLang="en-US" sz="3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solidFill>
                            <a:srgbClr val="C00000"/>
                          </a:solidFill>
                        </a:rPr>
                        <a:t>26.44</a:t>
                      </a:r>
                      <a:endParaRPr lang="zh-TW" altLang="en-US" sz="30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solidFill>
                            <a:srgbClr val="C00000"/>
                          </a:solidFill>
                        </a:rPr>
                        <a:t>10.79</a:t>
                      </a:r>
                      <a:endParaRPr lang="zh-TW" altLang="en-US" sz="30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solidFill>
                            <a:srgbClr val="C00000"/>
                          </a:solidFill>
                        </a:rPr>
                        <a:t>16.33</a:t>
                      </a:r>
                      <a:endParaRPr lang="zh-TW" altLang="en-US" sz="30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49193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2246" y="1406902"/>
            <a:ext cx="5614085" cy="11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zh-TW" altLang="en-US" sz="7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ublic Sans Thin Bold"/>
                <a:sym typeface="Public Sans Thin Bold"/>
              </a:rPr>
              <a:t>分工表</a:t>
            </a:r>
            <a:endParaRPr lang="en-US" sz="7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ublic Sans Thin Bold"/>
              <a:sym typeface="Public Sans Thin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6096000" y="0"/>
            <a:ext cx="12192000" cy="10287000"/>
            <a:chOff x="0" y="0"/>
            <a:chExt cx="3325928" cy="3479800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3325928" cy="3479800"/>
            </a:xfrm>
            <a:custGeom>
              <a:avLst/>
              <a:gdLst/>
              <a:ahLst/>
              <a:cxnLst/>
              <a:rect l="l" t="t" r="r" b="b"/>
              <a:pathLst>
                <a:path w="3325928" h="3479800">
                  <a:moveTo>
                    <a:pt x="0" y="0"/>
                  </a:moveTo>
                  <a:lnTo>
                    <a:pt x="3325928" y="0"/>
                  </a:lnTo>
                  <a:lnTo>
                    <a:pt x="3325928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5212A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0" y="8440006"/>
            <a:ext cx="1877261" cy="1877261"/>
            <a:chOff x="0" y="0"/>
            <a:chExt cx="2503014" cy="2503014"/>
          </a:xfrm>
        </p:grpSpPr>
        <p:grpSp>
          <p:nvGrpSpPr>
            <p:cNvPr id="14" name="Group 14"/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7378A50E-136E-5D77-CF8B-D7DEE3156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80451"/>
              </p:ext>
            </p:extLst>
          </p:nvPr>
        </p:nvGraphicFramePr>
        <p:xfrm>
          <a:off x="7086600" y="930778"/>
          <a:ext cx="10515600" cy="806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9633">
                  <a:extLst>
                    <a:ext uri="{9D8B030D-6E8A-4147-A177-3AD203B41FA5}">
                      <a16:colId xmlns:a16="http://schemas.microsoft.com/office/drawing/2014/main" val="1055973228"/>
                    </a:ext>
                  </a:extLst>
                </a:gridCol>
                <a:gridCol w="7565967">
                  <a:extLst>
                    <a:ext uri="{9D8B030D-6E8A-4147-A177-3AD203B41FA5}">
                      <a16:colId xmlns:a16="http://schemas.microsoft.com/office/drawing/2014/main" val="198914596"/>
                    </a:ext>
                  </a:extLst>
                </a:gridCol>
              </a:tblGrid>
              <a:tr h="20170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400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zh-TW" altLang="en-US" sz="4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>
                          <a:solidFill>
                            <a:schemeClr val="bg1"/>
                          </a:solidFill>
                        </a:rPr>
                        <a:t>assignment</a:t>
                      </a:r>
                      <a:endParaRPr lang="zh-TW" altLang="en-US" sz="3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7111"/>
                  </a:ext>
                </a:extLst>
              </a:tr>
              <a:tr h="201701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涂子</a:t>
                      </a:r>
                      <a:r>
                        <a:rPr lang="zh-TW" altLang="en-US" sz="4800" dirty="0">
                          <a:solidFill>
                            <a:srgbClr val="F4F1ED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ublic Sans Thin"/>
                          <a:sym typeface="Public Sans Thin"/>
                        </a:rPr>
                        <a:t>彧</a:t>
                      </a:r>
                      <a:endParaRPr lang="zh-TW" altLang="en-US" sz="44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>
                          <a:solidFill>
                            <a:schemeClr val="bg1"/>
                          </a:solidFill>
                        </a:rPr>
                        <a:t>Coding</a:t>
                      </a:r>
                      <a:r>
                        <a:rPr lang="zh-TW" altLang="en-US" sz="380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TW" sz="3800" dirty="0">
                          <a:solidFill>
                            <a:schemeClr val="bg1"/>
                          </a:solidFill>
                        </a:rPr>
                        <a:t>Presentation</a:t>
                      </a:r>
                      <a:r>
                        <a:rPr lang="zh-TW" altLang="en-US" sz="380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TW" sz="3800" dirty="0">
                          <a:solidFill>
                            <a:schemeClr val="bg1"/>
                          </a:solidFill>
                        </a:rPr>
                        <a:t>Edit slides</a:t>
                      </a:r>
                      <a:endParaRPr lang="zh-TW" altLang="en-US" sz="3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135881"/>
                  </a:ext>
                </a:extLst>
              </a:tr>
              <a:tr h="201701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邱昱倫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800" dirty="0">
                          <a:solidFill>
                            <a:schemeClr val="bg1"/>
                          </a:solidFill>
                        </a:rPr>
                        <a:t>Coding</a:t>
                      </a:r>
                      <a:r>
                        <a:rPr lang="zh-TW" altLang="en-US" sz="380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TW" sz="3800" dirty="0">
                          <a:solidFill>
                            <a:schemeClr val="bg1"/>
                          </a:solidFill>
                        </a:rPr>
                        <a:t>Presentation</a:t>
                      </a:r>
                      <a:r>
                        <a:rPr lang="zh-TW" altLang="en-US" sz="380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TW" sz="3800" dirty="0">
                          <a:solidFill>
                            <a:schemeClr val="bg1"/>
                          </a:solidFill>
                        </a:rPr>
                        <a:t>Edit slides</a:t>
                      </a:r>
                      <a:r>
                        <a:rPr lang="zh-TW" altLang="en-US" sz="380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TW" sz="3800" dirty="0">
                          <a:solidFill>
                            <a:schemeClr val="bg1"/>
                          </a:solidFill>
                        </a:rPr>
                        <a:t>Edit diagram</a:t>
                      </a:r>
                      <a:endParaRPr lang="zh-TW" altLang="en-US" sz="3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336075"/>
                  </a:ext>
                </a:extLst>
              </a:tr>
              <a:tr h="201701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周芷琦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800" dirty="0">
                          <a:solidFill>
                            <a:schemeClr val="bg1"/>
                          </a:solidFill>
                        </a:rPr>
                        <a:t>Presentation</a:t>
                      </a:r>
                      <a:r>
                        <a:rPr lang="zh-TW" altLang="en-US" sz="380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TW" sz="3800" dirty="0">
                          <a:solidFill>
                            <a:schemeClr val="bg1"/>
                          </a:solidFill>
                        </a:rPr>
                        <a:t>Edit slides</a:t>
                      </a:r>
                      <a:r>
                        <a:rPr lang="zh-TW" altLang="en-US" sz="380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TW" sz="3800" dirty="0">
                          <a:solidFill>
                            <a:schemeClr val="bg1"/>
                          </a:solidFill>
                        </a:rPr>
                        <a:t>software</a:t>
                      </a:r>
                      <a:endParaRPr lang="zh-TW" altLang="en-US" sz="3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832753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ADE63D-FCD8-B974-0C48-65D4AD1AC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80" r="-6580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57C934-7980-3968-92B8-0AD0AF369A0C}"/>
              </a:ext>
            </a:extLst>
          </p:cNvPr>
          <p:cNvSpPr/>
          <p:nvPr/>
        </p:nvSpPr>
        <p:spPr>
          <a:xfrm rot="2516719">
            <a:off x="6996163" y="-2258473"/>
            <a:ext cx="13085350" cy="19944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200400" y="8115300"/>
            <a:ext cx="14516100" cy="1207190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080"/>
              </a:lnSpc>
              <a:spcBef>
                <a:spcPct val="0"/>
              </a:spcBef>
            </a:pPr>
            <a:r>
              <a:rPr lang="en-US" sz="8000" dirty="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rPr>
              <a:t>Thank you for your listening.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B3E2BF-7307-96B4-304A-2DA99466F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8754BF-7A75-E054-48EE-FF2005A4D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3222977-9CD5-4C44-A8EC-EDBEF32E0B8B}"/>
              </a:ext>
            </a:extLst>
          </p:cNvPr>
          <p:cNvGrpSpPr/>
          <p:nvPr/>
        </p:nvGrpSpPr>
        <p:grpSpPr>
          <a:xfrm rot="10800000">
            <a:off x="0" y="0"/>
            <a:ext cx="2667000" cy="2535322"/>
            <a:chOff x="0" y="0"/>
            <a:chExt cx="5006029" cy="5006029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9F6CB2FC-571E-B520-C280-B5EFD089A248}"/>
                </a:ext>
              </a:extLst>
            </p:cNvPr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ADFBFD32-2A73-CD33-020C-FCB817DA463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0D4FB930-5260-73DB-D131-4EC53D46FDCF}"/>
                </a:ext>
              </a:extLst>
            </p:cNvPr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F69DBCDD-D4BE-19EF-0E09-E9C6DB7BB53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8B1C7B4-FB49-A357-0EAA-BC3A4D7ADBF3}"/>
                </a:ext>
              </a:extLst>
            </p:cNvPr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34E45EB9-806B-BE60-18F2-4E1DD340679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4D48BE06-386D-DCFD-03AA-CDA3A83796EB}"/>
                </a:ext>
              </a:extLst>
            </p:cNvPr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99A2EDE4-5C82-9B72-6DF4-BF4259190AD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AB96651C-1E5C-CAC7-8930-28E5908A0C8A}"/>
                </a:ext>
              </a:extLst>
            </p:cNvPr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ED974889-FFBE-8CAD-2165-ED35B4F26D1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6DA871B9-6F0C-8318-BBB6-199FFD3A0069}"/>
                </a:ext>
              </a:extLst>
            </p:cNvPr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501300A9-17E3-F033-8052-DF348D9CCB7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AB0CE343-4C44-14F5-CB20-E288B0774ACC}"/>
                </a:ext>
              </a:extLst>
            </p:cNvPr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7DC07D7C-D569-07CD-1727-30EE1080219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F541F139-0493-54C1-848C-EB70DF29AE60}"/>
                </a:ext>
              </a:extLst>
            </p:cNvPr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89B99B3D-3D18-2611-2FC2-57B1CA03F6A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601EF399-15DE-72A5-B8BD-80F7BB19B5E1}"/>
                </a:ext>
              </a:extLst>
            </p:cNvPr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2500E5E4-25BC-EA50-D5ED-36D9FEE6828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4708130C-7A3F-30EF-01FD-3A0B253DC232}"/>
                </a:ext>
              </a:extLst>
            </p:cNvPr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3F19189C-0E77-1C70-E592-EE1CCE85289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3" name="Group 23">
              <a:extLst>
                <a:ext uri="{FF2B5EF4-FFF2-40B4-BE49-F238E27FC236}">
                  <a16:creationId xmlns:a16="http://schemas.microsoft.com/office/drawing/2014/main" id="{201112A4-81C8-02DF-C917-F2AEEABE4B09}"/>
                </a:ext>
              </a:extLst>
            </p:cNvPr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879ABEE3-FDC4-59DC-32A0-7A0C6E1A32B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25" name="TextBox 52">
            <a:extLst>
              <a:ext uri="{FF2B5EF4-FFF2-40B4-BE49-F238E27FC236}">
                <a16:creationId xmlns:a16="http://schemas.microsoft.com/office/drawing/2014/main" id="{38CB99B6-5C43-3205-A9A6-02CFF477D058}"/>
              </a:ext>
            </a:extLst>
          </p:cNvPr>
          <p:cNvSpPr txBox="1"/>
          <p:nvPr/>
        </p:nvSpPr>
        <p:spPr>
          <a:xfrm>
            <a:off x="3754521" y="342900"/>
            <a:ext cx="10778957" cy="933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</a:pPr>
            <a:r>
              <a:rPr lang="en-US" sz="6000" b="1" dirty="0">
                <a:solidFill>
                  <a:srgbClr val="000000"/>
                </a:solidFill>
                <a:latin typeface="Public Sans Thin Bold"/>
                <a:ea typeface="Public Sans Thin Bold"/>
                <a:cs typeface="Public Sans Thin Bold"/>
                <a:sym typeface="Public Sans Thin Bold"/>
              </a:rPr>
              <a:t>Analytical dynamic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24DD2265-5675-BAEB-097E-BF3125BDFA7D}"/>
                  </a:ext>
                </a:extLst>
              </p:cNvPr>
              <p:cNvSpPr txBox="1"/>
              <p:nvPr/>
            </p:nvSpPr>
            <p:spPr>
              <a:xfrm>
                <a:off x="333374" y="5753100"/>
                <a:ext cx="17573626" cy="2965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</m:m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altLang="zh-TW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altLang="zh-TW" sz="3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zh-TW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altLang="zh-TW" sz="3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zh-TW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altLang="zh-TW" sz="3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zh-TW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</m:m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zh-TW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32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zh-TW" sz="3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zh-TW" sz="3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zh-TW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zh-TW" sz="3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zh-TW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2+</m:t>
                                </m:r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</m:m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</m:m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𝐴𝑔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24DD2265-5675-BAEB-097E-BF3125BDF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4" y="5753100"/>
                <a:ext cx="17573626" cy="29658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4903582-0FD7-0F19-D5F1-4ED4916D35CE}"/>
                  </a:ext>
                </a:extLst>
              </p:cNvPr>
              <p:cNvSpPr txBox="1"/>
              <p:nvPr/>
            </p:nvSpPr>
            <p:spPr>
              <a:xfrm>
                <a:off x="5251266" y="3405547"/>
                <a:ext cx="7785465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8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altLang="zh-TW" sz="4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4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pt-BR" altLang="zh-TW" sz="4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4800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altLang="zh-TW" sz="4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4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altLang="zh-TW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4800" b="0" i="1" smtClean="0">
                          <a:latin typeface="Cambria Math" panose="02040503050406030204" pitchFamily="18" charset="0"/>
                        </a:rPr>
                        <m:t>𝑘𝑢</m:t>
                      </m:r>
                      <m:r>
                        <a:rPr lang="pt-BR" altLang="zh-TW" sz="4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4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4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4800" b="0" i="1" smtClean="0">
                          <a:latin typeface="Cambria Math" panose="02040503050406030204" pitchFamily="18" charset="0"/>
                        </a:rPr>
                        <m:t>𝐴𝑔</m:t>
                      </m:r>
                      <m:r>
                        <a:rPr lang="en-US" altLang="zh-TW" sz="4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4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4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48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4903582-0FD7-0F19-D5F1-4ED4916D3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266" y="3405547"/>
                <a:ext cx="7785465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>
            <a:extLst>
              <a:ext uri="{FF2B5EF4-FFF2-40B4-BE49-F238E27FC236}">
                <a16:creationId xmlns:a16="http://schemas.microsoft.com/office/drawing/2014/main" id="{A057333E-2D70-1C74-008E-4E1DE2EF0324}"/>
              </a:ext>
            </a:extLst>
          </p:cNvPr>
          <p:cNvSpPr txBox="1"/>
          <p:nvPr/>
        </p:nvSpPr>
        <p:spPr>
          <a:xfrm>
            <a:off x="6400798" y="2277937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accent2">
                    <a:lumMod val="75000"/>
                  </a:schemeClr>
                </a:solidFill>
              </a:rPr>
              <a:t>SDOF system equation</a:t>
            </a:r>
            <a:endParaRPr lang="zh-TW" alt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FD4B520-D1B8-61B0-17C6-5474035D473E}"/>
              </a:ext>
            </a:extLst>
          </p:cNvPr>
          <p:cNvSpPr txBox="1"/>
          <p:nvPr/>
        </p:nvSpPr>
        <p:spPr>
          <a:xfrm>
            <a:off x="5919786" y="4668760"/>
            <a:ext cx="64008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rgbClr val="C00000"/>
                </a:solidFill>
              </a:rPr>
              <a:t>MDOF system equation</a:t>
            </a:r>
            <a:endParaRPr lang="zh-TW" altLang="en-US" sz="4400" dirty="0">
              <a:solidFill>
                <a:srgbClr val="C00000"/>
              </a:solidFill>
            </a:endParaRPr>
          </a:p>
        </p:txBody>
      </p:sp>
      <p:sp>
        <p:nvSpPr>
          <p:cNvPr id="30" name="投影片編號版面配置區 29">
            <a:extLst>
              <a:ext uri="{FF2B5EF4-FFF2-40B4-BE49-F238E27FC236}">
                <a16:creationId xmlns:a16="http://schemas.microsoft.com/office/drawing/2014/main" id="{AECBC9A5-E27B-FBE8-1414-BC3CE2872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3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800000">
            <a:off x="0" y="0"/>
            <a:ext cx="2667000" cy="2535322"/>
            <a:chOff x="0" y="0"/>
            <a:chExt cx="5006029" cy="5006029"/>
          </a:xfrm>
        </p:grpSpPr>
        <p:grpSp>
          <p:nvGrpSpPr>
            <p:cNvPr id="3" name="Group 3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25" name="TextBox 52">
            <a:extLst>
              <a:ext uri="{FF2B5EF4-FFF2-40B4-BE49-F238E27FC236}">
                <a16:creationId xmlns:a16="http://schemas.microsoft.com/office/drawing/2014/main" id="{97D18482-58D3-462E-9D3C-F84101027860}"/>
              </a:ext>
            </a:extLst>
          </p:cNvPr>
          <p:cNvSpPr txBox="1"/>
          <p:nvPr/>
        </p:nvSpPr>
        <p:spPr>
          <a:xfrm>
            <a:off x="3754521" y="342900"/>
            <a:ext cx="10778957" cy="933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</a:pPr>
            <a:r>
              <a:rPr lang="en-US" sz="6000" b="1" dirty="0">
                <a:solidFill>
                  <a:srgbClr val="000000"/>
                </a:solidFill>
                <a:latin typeface="Public Sans Thin Bold"/>
                <a:ea typeface="Public Sans Thin Bold"/>
                <a:cs typeface="Public Sans Thin Bold"/>
                <a:sym typeface="Public Sans Thin Bold"/>
              </a:rPr>
              <a:t>Analytical dynamic equation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F44A2204-1F10-9E41-3254-2AB7A460109B}"/>
              </a:ext>
            </a:extLst>
          </p:cNvPr>
          <p:cNvGrpSpPr/>
          <p:nvPr/>
        </p:nvGrpSpPr>
        <p:grpSpPr>
          <a:xfrm>
            <a:off x="357186" y="1282589"/>
            <a:ext cx="17573626" cy="3823948"/>
            <a:chOff x="333374" y="4668760"/>
            <a:chExt cx="17573626" cy="38239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FDEE76DB-F7FA-7B9F-8EF9-3519E22EE79B}"/>
                    </a:ext>
                  </a:extLst>
                </p:cNvPr>
                <p:cNvSpPr txBox="1"/>
                <p:nvPr/>
              </p:nvSpPr>
              <p:spPr>
                <a:xfrm>
                  <a:off x="333374" y="5526896"/>
                  <a:ext cx="17573626" cy="29658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zh-TW" alt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32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TW" alt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</m:m>
                          </m:e>
                        </m:d>
                        <m:d>
                          <m:dPr>
                            <m:begChr m:val="{"/>
                            <m:endChr m:val="}"/>
                            <m:ctrlPr>
                              <a:rPr lang="en-US" altLang="zh-TW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altLang="zh-TW" sz="3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altLang="zh-TW" sz="3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altLang="zh-TW" sz="3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  <m:r>
                          <a:rPr lang="en-US" altLang="zh-TW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TW" alt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TW" alt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</m:m>
                          </m:e>
                        </m:d>
                        <m:d>
                          <m:dPr>
                            <m:begChr m:val="{"/>
                            <m:endChr m:val="}"/>
                            <m:ctrlPr>
                              <a:rPr lang="en-US" altLang="zh-TW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TW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32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TW" sz="3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TW" sz="3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TW" alt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TW" alt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</m:m>
                          </m:e>
                        </m:d>
                        <m:d>
                          <m:dPr>
                            <m:begChr m:val="{"/>
                            <m:endChr m:val="}"/>
                            <m:ctrlPr>
                              <a:rPr lang="en-US" altLang="zh-TW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TW" alt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TW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TW" alt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</m:m>
                          </m:e>
                        </m:d>
                        <m:d>
                          <m:dPr>
                            <m:begChr m:val="{"/>
                            <m:endChr m:val="}"/>
                            <m:ctrlPr>
                              <a:rPr lang="en-US" altLang="zh-TW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𝐴𝑔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32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FDEE76DB-F7FA-7B9F-8EF9-3519E22EE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374" y="5526896"/>
                  <a:ext cx="17573626" cy="296581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4BB66EB6-A113-05A0-71BA-D9B1031BE519}"/>
                </a:ext>
              </a:extLst>
            </p:cNvPr>
            <p:cNvSpPr txBox="1"/>
            <p:nvPr/>
          </p:nvSpPr>
          <p:spPr>
            <a:xfrm>
              <a:off x="5919786" y="4668760"/>
              <a:ext cx="64008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dirty="0">
                  <a:solidFill>
                    <a:srgbClr val="C00000"/>
                  </a:solidFill>
                </a:rPr>
                <a:t>MDOF system equation</a:t>
              </a:r>
              <a:endParaRPr lang="zh-TW" altLang="en-US" sz="4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E8EE112-B78E-5EA4-FFB6-415779A3DB8D}"/>
              </a:ext>
            </a:extLst>
          </p:cNvPr>
          <p:cNvSpPr txBox="1"/>
          <p:nvPr/>
        </p:nvSpPr>
        <p:spPr>
          <a:xfrm>
            <a:off x="5943598" y="5322455"/>
            <a:ext cx="64008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rgbClr val="C00000"/>
                </a:solidFill>
              </a:rPr>
              <a:t>Find Eigenvector </a:t>
            </a:r>
            <a:r>
              <a:rPr lang="el-GR" altLang="zh-TW" sz="4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ϕ</a:t>
            </a:r>
            <a:endParaRPr lang="zh-TW" altLang="en-US" sz="4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493EE99-5021-14D6-84C7-4E70AC862B99}"/>
                  </a:ext>
                </a:extLst>
              </p:cNvPr>
              <p:cNvSpPr txBox="1"/>
              <p:nvPr/>
            </p:nvSpPr>
            <p:spPr>
              <a:xfrm>
                <a:off x="7239000" y="6515100"/>
                <a:ext cx="3655936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32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32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acc>
                                <m:accPr>
                                  <m:chr m:val="̃"/>
                                  <m:ctrlP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̃"/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3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</m:func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493EE99-5021-14D6-84C7-4E70AC862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6515100"/>
                <a:ext cx="3655936" cy="555858"/>
              </a:xfrm>
              <a:prstGeom prst="rect">
                <a:avLst/>
              </a:prstGeom>
              <a:blipFill>
                <a:blip r:embed="rId3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B19CB7FD-3EA9-0E3F-A4BE-5D6F95760E48}"/>
                  </a:ext>
                </a:extLst>
              </p:cNvPr>
              <p:cNvSpPr txBox="1"/>
              <p:nvPr/>
            </p:nvSpPr>
            <p:spPr>
              <a:xfrm>
                <a:off x="7580375" y="7266214"/>
                <a:ext cx="291047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320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32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32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32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B19CB7FD-3EA9-0E3F-A4BE-5D6F95760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375" y="7266214"/>
                <a:ext cx="291047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F6448096-2F91-B223-16AA-9183D0C1A277}"/>
                  </a:ext>
                </a:extLst>
              </p:cNvPr>
              <p:cNvSpPr txBox="1"/>
              <p:nvPr/>
            </p:nvSpPr>
            <p:spPr>
              <a:xfrm>
                <a:off x="7580375" y="7953913"/>
                <a:ext cx="283994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F6448096-2F91-B223-16AA-9183D0C1A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375" y="7953913"/>
                <a:ext cx="283994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D350922F-7FE4-D4BA-DDEB-7FCB2849EA54}"/>
                  </a:ext>
                </a:extLst>
              </p:cNvPr>
              <p:cNvSpPr txBox="1"/>
              <p:nvPr/>
            </p:nvSpPr>
            <p:spPr>
              <a:xfrm>
                <a:off x="7557629" y="8641612"/>
                <a:ext cx="5480713" cy="5297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32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3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3200" dirty="0"/>
                  <a:t> </a:t>
                </a:r>
                <a:r>
                  <a:rPr lang="en-US" altLang="zh-TW" sz="3200" dirty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3200" dirty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廣義模態質量</a:t>
                </a:r>
                <a:r>
                  <a:rPr lang="en-US" altLang="zh-TW" sz="3200" dirty="0">
                    <a:solidFill>
                      <a:srgbClr val="7030A0"/>
                    </a:solidFill>
                  </a:rPr>
                  <a:t>)</a:t>
                </a:r>
                <a:endParaRPr lang="zh-TW" alt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D350922F-7FE4-D4BA-DDEB-7FCB2849E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629" y="8641612"/>
                <a:ext cx="5480713" cy="529760"/>
              </a:xfrm>
              <a:prstGeom prst="rect">
                <a:avLst/>
              </a:prstGeom>
              <a:blipFill>
                <a:blip r:embed="rId6"/>
                <a:stretch>
                  <a:fillRect t="-19767" r="-3003" b="-476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圖片 36">
            <a:extLst>
              <a:ext uri="{FF2B5EF4-FFF2-40B4-BE49-F238E27FC236}">
                <a16:creationId xmlns:a16="http://schemas.microsoft.com/office/drawing/2014/main" id="{116C25D2-65ED-71F8-B99B-DF502BE81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065" y="6040766"/>
            <a:ext cx="6337376" cy="3786177"/>
          </a:xfrm>
          <a:prstGeom prst="rect">
            <a:avLst/>
          </a:prstGeom>
        </p:spPr>
      </p:pic>
      <p:sp>
        <p:nvSpPr>
          <p:cNvPr id="27" name="投影片編號版面配置區 26">
            <a:extLst>
              <a:ext uri="{FF2B5EF4-FFF2-40B4-BE49-F238E27FC236}">
                <a16:creationId xmlns:a16="http://schemas.microsoft.com/office/drawing/2014/main" id="{62AF2E82-044B-422B-A28F-30138379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800000">
            <a:off x="0" y="0"/>
            <a:ext cx="2667000" cy="2535322"/>
            <a:chOff x="0" y="0"/>
            <a:chExt cx="5006029" cy="5006029"/>
          </a:xfrm>
        </p:grpSpPr>
        <p:grpSp>
          <p:nvGrpSpPr>
            <p:cNvPr id="3" name="Group 3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25" name="TextBox 52">
            <a:extLst>
              <a:ext uri="{FF2B5EF4-FFF2-40B4-BE49-F238E27FC236}">
                <a16:creationId xmlns:a16="http://schemas.microsoft.com/office/drawing/2014/main" id="{97D18482-58D3-462E-9D3C-F84101027860}"/>
              </a:ext>
            </a:extLst>
          </p:cNvPr>
          <p:cNvSpPr txBox="1"/>
          <p:nvPr/>
        </p:nvSpPr>
        <p:spPr>
          <a:xfrm>
            <a:off x="3754521" y="342900"/>
            <a:ext cx="10778957" cy="933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</a:pPr>
            <a:r>
              <a:rPr lang="en-US" sz="6000" b="1" dirty="0">
                <a:solidFill>
                  <a:srgbClr val="000000"/>
                </a:solidFill>
                <a:latin typeface="Public Sans Thin Bold"/>
                <a:ea typeface="Public Sans Thin Bold"/>
                <a:cs typeface="Public Sans Thin Bold"/>
                <a:sym typeface="Public Sans Thin Bold"/>
              </a:rPr>
              <a:t>Analytical dynamic equation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1" t="14134" r="11607" b="1960"/>
          <a:stretch/>
        </p:blipFill>
        <p:spPr>
          <a:xfrm>
            <a:off x="3479256" y="1716192"/>
            <a:ext cx="3392631" cy="4523508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4" t="14185" r="11550" b="4342"/>
          <a:stretch/>
        </p:blipFill>
        <p:spPr>
          <a:xfrm>
            <a:off x="7696200" y="1714500"/>
            <a:ext cx="3393900" cy="45252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3491" r="7245" b="5396"/>
          <a:stretch/>
        </p:blipFill>
        <p:spPr>
          <a:xfrm>
            <a:off x="11914413" y="1714500"/>
            <a:ext cx="3672610" cy="4525200"/>
          </a:xfrm>
          <a:prstGeom prst="rect">
            <a:avLst/>
          </a:prstGeom>
        </p:spPr>
      </p:pic>
      <p:graphicFrame>
        <p:nvGraphicFramePr>
          <p:cNvPr id="38" name="表格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692678"/>
              </p:ext>
            </p:extLst>
          </p:nvPr>
        </p:nvGraphicFramePr>
        <p:xfrm>
          <a:off x="5029200" y="6438900"/>
          <a:ext cx="7696201" cy="343082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4849">
                  <a:extLst>
                    <a:ext uri="{9D8B030D-6E8A-4147-A177-3AD203B41FA5}">
                      <a16:colId xmlns:a16="http://schemas.microsoft.com/office/drawing/2014/main" val="144676341"/>
                    </a:ext>
                  </a:extLst>
                </a:gridCol>
                <a:gridCol w="2013784">
                  <a:extLst>
                    <a:ext uri="{9D8B030D-6E8A-4147-A177-3AD203B41FA5}">
                      <a16:colId xmlns:a16="http://schemas.microsoft.com/office/drawing/2014/main" val="2380957193"/>
                    </a:ext>
                  </a:extLst>
                </a:gridCol>
                <a:gridCol w="2013784">
                  <a:extLst>
                    <a:ext uri="{9D8B030D-6E8A-4147-A177-3AD203B41FA5}">
                      <a16:colId xmlns:a16="http://schemas.microsoft.com/office/drawing/2014/main" val="3574365538"/>
                    </a:ext>
                  </a:extLst>
                </a:gridCol>
                <a:gridCol w="2013784">
                  <a:extLst>
                    <a:ext uri="{9D8B030D-6E8A-4147-A177-3AD203B41FA5}">
                      <a16:colId xmlns:a16="http://schemas.microsoft.com/office/drawing/2014/main" val="3291564691"/>
                    </a:ext>
                  </a:extLst>
                </a:gridCol>
              </a:tblGrid>
              <a:tr h="11352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Case</a:t>
                      </a:r>
                      <a:endParaRPr lang="en-US" altLang="zh-TW" sz="28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Frequency (Hz)</a:t>
                      </a:r>
                      <a:endParaRPr lang="en-US" sz="2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Period </a:t>
                      </a:r>
                    </a:p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(s)</a:t>
                      </a:r>
                      <a:endParaRPr lang="en-US" sz="2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 err="1">
                          <a:effectLst/>
                        </a:rPr>
                        <a:t>Omega_n</a:t>
                      </a:r>
                      <a:r>
                        <a:rPr lang="en-US" sz="2800" u="none" strike="noStrike" dirty="0">
                          <a:effectLst/>
                        </a:rPr>
                        <a:t> (rad/s)</a:t>
                      </a:r>
                      <a:endParaRPr lang="en-US" sz="2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243612"/>
                  </a:ext>
                </a:extLst>
              </a:tr>
              <a:tr h="5738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Original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u="none" strike="noStrike" dirty="0">
                          <a:effectLst/>
                        </a:rPr>
                        <a:t>0.064979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u="none" strike="noStrike" dirty="0">
                          <a:effectLst/>
                        </a:rPr>
                        <a:t>15.38949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u="none" strike="noStrike" dirty="0">
                          <a:effectLst/>
                        </a:rPr>
                        <a:t>0.408278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906076"/>
                  </a:ext>
                </a:extLst>
              </a:tr>
              <a:tr h="5738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TMD_7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u="none" strike="noStrike">
                          <a:effectLst/>
                        </a:rPr>
                        <a:t>0.064846</a:t>
                      </a:r>
                      <a:endParaRPr lang="en-US" altLang="zh-TW" sz="2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u="none" strike="noStrike" dirty="0">
                          <a:effectLst/>
                        </a:rPr>
                        <a:t>15.42119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u="none" strike="noStrike" dirty="0">
                          <a:effectLst/>
                        </a:rPr>
                        <a:t>0.407438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5037462"/>
                  </a:ext>
                </a:extLst>
              </a:tr>
              <a:tr h="5738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TMD_8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u="none" strike="noStrike" dirty="0">
                          <a:effectLst/>
                        </a:rPr>
                        <a:t>0.063517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u="none" strike="noStrike" dirty="0">
                          <a:effectLst/>
                        </a:rPr>
                        <a:t>15.74370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u="none" strike="noStrike" dirty="0">
                          <a:effectLst/>
                        </a:rPr>
                        <a:t>0.399092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7070433"/>
                  </a:ext>
                </a:extLst>
              </a:tr>
              <a:tr h="5738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TMD_9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u="none" strike="noStrike" dirty="0">
                          <a:effectLst/>
                        </a:rPr>
                        <a:t>0.060509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u="none" strike="noStrike" dirty="0">
                          <a:effectLst/>
                        </a:rPr>
                        <a:t>16.52654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u="none" strike="noStrike" dirty="0">
                          <a:effectLst/>
                        </a:rPr>
                        <a:t>0.380188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0408577"/>
                  </a:ext>
                </a:extLst>
              </a:tr>
            </a:tbl>
          </a:graphicData>
        </a:graphic>
      </p:graphicFrame>
      <p:sp>
        <p:nvSpPr>
          <p:cNvPr id="26" name="投影片編號版面配置區 25">
            <a:extLst>
              <a:ext uri="{FF2B5EF4-FFF2-40B4-BE49-F238E27FC236}">
                <a16:creationId xmlns:a16="http://schemas.microsoft.com/office/drawing/2014/main" id="{C4922A4F-EF82-E25F-A747-95056C225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1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22079" y="0"/>
            <a:ext cx="7665921" cy="10287000"/>
            <a:chOff x="0" y="0"/>
            <a:chExt cx="10221228" cy="13716000"/>
          </a:xfrm>
        </p:grpSpPr>
        <p:pic>
          <p:nvPicPr>
            <p:cNvPr id="3" name="Picture 3" descr="a person writing in a notebook with a pen and a laptop on a desk"/>
            <p:cNvPicPr>
              <a:picLocks noChangeAspect="1"/>
            </p:cNvPicPr>
            <p:nvPr/>
          </p:nvPicPr>
          <p:blipFill>
            <a:blip r:embed="rId2"/>
            <a:srcRect l="37043" r="32380" b="13696"/>
            <a:stretch>
              <a:fillRect/>
            </a:stretch>
          </p:blipFill>
          <p:spPr>
            <a:xfrm>
              <a:off x="0" y="0"/>
              <a:ext cx="10221228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7837474" y="0"/>
            <a:ext cx="450526" cy="10287000"/>
            <a:chOff x="0" y="0"/>
            <a:chExt cx="152400" cy="3479800"/>
          </a:xfrm>
        </p:grpSpPr>
        <p:sp>
          <p:nvSpPr>
            <p:cNvPr id="5" name="Freeform 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52400" cy="3479800"/>
            </a:xfrm>
            <a:custGeom>
              <a:avLst/>
              <a:gdLst/>
              <a:ahLst/>
              <a:cxnLst/>
              <a:rect l="l" t="t" r="r" b="b"/>
              <a:pathLst>
                <a:path w="152400" h="3479800">
                  <a:moveTo>
                    <a:pt x="0" y="0"/>
                  </a:moveTo>
                  <a:lnTo>
                    <a:pt x="152400" y="0"/>
                  </a:lnTo>
                  <a:lnTo>
                    <a:pt x="152400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49799" y="1323413"/>
            <a:ext cx="6393532" cy="259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8800" b="1" dirty="0">
                <a:solidFill>
                  <a:srgbClr val="000000"/>
                </a:solidFill>
                <a:latin typeface="Public Sans Thin Bold"/>
                <a:ea typeface="Public Sans Thin Bold"/>
                <a:cs typeface="Public Sans Thin Bold"/>
                <a:sym typeface="Public Sans Thin Bold"/>
              </a:rPr>
              <a:t>Newmark beta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81645" y="5987916"/>
            <a:ext cx="6393532" cy="397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. 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0" y="8409739"/>
            <a:ext cx="1877261" cy="1877261"/>
            <a:chOff x="0" y="0"/>
            <a:chExt cx="2503014" cy="2503014"/>
          </a:xfrm>
        </p:grpSpPr>
        <p:grpSp>
          <p:nvGrpSpPr>
            <p:cNvPr id="9" name="Group 9"/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5" name="TextBox 6">
            <a:extLst>
              <a:ext uri="{FF2B5EF4-FFF2-40B4-BE49-F238E27FC236}">
                <a16:creationId xmlns:a16="http://schemas.microsoft.com/office/drawing/2014/main" id="{17C0BE0C-5AC2-FBE0-0370-1B25AECF93C0}"/>
              </a:ext>
            </a:extLst>
          </p:cNvPr>
          <p:cNvSpPr txBox="1"/>
          <p:nvPr/>
        </p:nvSpPr>
        <p:spPr>
          <a:xfrm>
            <a:off x="1581644" y="4120179"/>
            <a:ext cx="992455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5400" b="1" dirty="0">
                <a:solidFill>
                  <a:srgbClr val="C00000"/>
                </a:solidFill>
                <a:latin typeface="Public Sans Thin Bold"/>
                <a:ea typeface="Public Sans Thin Bold"/>
                <a:cs typeface="Public Sans Thin Bold"/>
                <a:sym typeface="Public Sans Thin Bold"/>
              </a:rPr>
              <a:t>Linear acceleration method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E235A175-8DEF-E94F-7DD1-83B06C14842C}"/>
              </a:ext>
            </a:extLst>
          </p:cNvPr>
          <p:cNvSpPr txBox="1"/>
          <p:nvPr/>
        </p:nvSpPr>
        <p:spPr>
          <a:xfrm>
            <a:off x="1549799" y="5125872"/>
            <a:ext cx="6393532" cy="208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l-GR" sz="4800" b="1" dirty="0">
                <a:solidFill>
                  <a:srgbClr val="000000"/>
                </a:solidFill>
                <a:latin typeface="Public Sans Thin Bold"/>
                <a:ea typeface="Public Sans Thin Bold"/>
                <a:cs typeface="Public Sans Thin Bold"/>
                <a:sym typeface="Public Sans Thin Bold"/>
              </a:rPr>
              <a:t>α</a:t>
            </a:r>
            <a:r>
              <a:rPr lang="en-US" sz="4800" b="1" dirty="0">
                <a:solidFill>
                  <a:srgbClr val="000000"/>
                </a:solidFill>
                <a:latin typeface="Public Sans Thin Bold"/>
                <a:ea typeface="Public Sans Thin Bold"/>
                <a:cs typeface="Public Sans Thin Bold"/>
                <a:sym typeface="Public Sans Thin Bold"/>
              </a:rPr>
              <a:t> = 1/2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Public Sans Thin Bold"/>
                <a:ea typeface="Public Sans Thin Bold"/>
                <a:cs typeface="Public Sans Thin Bold"/>
                <a:sym typeface="Public Sans Thin Bold"/>
              </a:rPr>
              <a:t>β = 1/6</a:t>
            </a:r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id="{FC922030-C8F4-C589-9DC4-FB962481A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38630" y="812687"/>
            <a:ext cx="15678065" cy="11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zh-TW" altLang="en-US" sz="7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ublic Sans Thin Bold"/>
                <a:sym typeface="Public Sans Thin Bold"/>
              </a:rPr>
              <a:t>集集地震的平均值、尖峰值、均方根值</a:t>
            </a:r>
            <a:endParaRPr lang="en-US" sz="7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ublic Sans Thin Bold"/>
              <a:sym typeface="Public Sans Thin Bold"/>
            </a:endParaRP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16410739" y="0"/>
            <a:ext cx="1877261" cy="1877261"/>
            <a:chOff x="0" y="0"/>
            <a:chExt cx="2503014" cy="2503014"/>
          </a:xfrm>
        </p:grpSpPr>
        <p:grpSp>
          <p:nvGrpSpPr>
            <p:cNvPr id="8" name="Group 8"/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pic>
        <p:nvPicPr>
          <p:cNvPr id="27" name="圖片 26" descr="一張含有 行, 圖表, 繪圖, 螢幕擷取畫面 的圖片&#10;&#10;AI 產生的內容可能不正確。">
            <a:extLst>
              <a:ext uri="{FF2B5EF4-FFF2-40B4-BE49-F238E27FC236}">
                <a16:creationId xmlns:a16="http://schemas.microsoft.com/office/drawing/2014/main" id="{12EEA138-2DAE-2C79-4B00-7B2E2F2CC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30" y="3049138"/>
            <a:ext cx="9601200" cy="57607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5ADCE62C-EC80-CA07-241C-A7A086EBF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528024"/>
              </p:ext>
            </p:extLst>
          </p:nvPr>
        </p:nvGraphicFramePr>
        <p:xfrm>
          <a:off x="10566238" y="3319079"/>
          <a:ext cx="7239000" cy="5220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615389541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762309895"/>
                    </a:ext>
                  </a:extLst>
                </a:gridCol>
              </a:tblGrid>
              <a:tr h="174028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平均值</a:t>
                      </a:r>
                      <a:endParaRPr lang="en-US" altLang="zh-TW" sz="36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36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Mean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2.26e-7 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93629"/>
                  </a:ext>
                </a:extLst>
              </a:tr>
              <a:tr h="174027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均方根值</a:t>
                      </a:r>
                      <a:endParaRPr lang="en-US" altLang="zh-TW" sz="36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36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RMS</a:t>
                      </a:r>
                      <a:endParaRPr lang="zh-TW" altLang="en-US" sz="36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0.0291 g</a:t>
                      </a:r>
                      <a:endParaRPr lang="zh-TW" altLang="en-US" sz="36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727849"/>
                  </a:ext>
                </a:extLst>
              </a:tr>
              <a:tr h="174027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尖峰值</a:t>
                      </a:r>
                      <a:endParaRPr lang="en-US" altLang="zh-TW" sz="36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36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Peak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0.507 g</a:t>
                      </a:r>
                      <a:endParaRPr lang="zh-TW" altLang="en-US" sz="36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680046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463374-7F91-05D0-2DF9-DF9375743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1F96DA-F87B-9F75-E7F4-56638283C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164F5A51-D18B-7157-52F6-5F1138FFA6FE}"/>
              </a:ext>
            </a:extLst>
          </p:cNvPr>
          <p:cNvSpPr txBox="1"/>
          <p:nvPr/>
        </p:nvSpPr>
        <p:spPr>
          <a:xfrm>
            <a:off x="938630" y="812687"/>
            <a:ext cx="15678065" cy="1183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zh-TW" altLang="en-US" sz="7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ublic Sans Thin Bold"/>
                <a:sym typeface="Public Sans Thin Bold"/>
              </a:rPr>
              <a:t>阪神地震的平均值、尖峰值、均方根值</a:t>
            </a:r>
            <a:endParaRPr lang="en-US" sz="7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ublic Sans Thin Bold"/>
              <a:sym typeface="Public Sans Thin Bold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756B4637-4BDE-CEE0-E721-DA50598AF295}"/>
              </a:ext>
            </a:extLst>
          </p:cNvPr>
          <p:cNvGrpSpPr/>
          <p:nvPr/>
        </p:nvGrpSpPr>
        <p:grpSpPr>
          <a:xfrm rot="-5400000">
            <a:off x="16410739" y="0"/>
            <a:ext cx="1877261" cy="1877261"/>
            <a:chOff x="0" y="0"/>
            <a:chExt cx="2503014" cy="2503014"/>
          </a:xfrm>
        </p:grpSpPr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C037A9A3-9339-085B-D363-0FDED456BC3D}"/>
                </a:ext>
              </a:extLst>
            </p:cNvPr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7861C291-32AF-BD90-DAA7-6FFE943C142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95440E0D-B122-917D-D99D-2B956F3FF2A3}"/>
                </a:ext>
              </a:extLst>
            </p:cNvPr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E58F2DFC-F081-2EDC-7B96-C1B4E1C8CD2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514876CE-70AD-AD13-6443-4D840E4C883E}"/>
                </a:ext>
              </a:extLst>
            </p:cNvPr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1F68B5D0-0382-A25B-9EEE-5DF70E5A0F4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7C47F6E6-44D8-A520-C17D-36EC02232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230527"/>
              </p:ext>
            </p:extLst>
          </p:nvPr>
        </p:nvGraphicFramePr>
        <p:xfrm>
          <a:off x="10566238" y="3319079"/>
          <a:ext cx="7239000" cy="5220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615389541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762309895"/>
                    </a:ext>
                  </a:extLst>
                </a:gridCol>
              </a:tblGrid>
              <a:tr h="174028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平均值</a:t>
                      </a:r>
                      <a:endParaRPr lang="en-US" altLang="zh-TW" sz="36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36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Mean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2.26e-7 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93629"/>
                  </a:ext>
                </a:extLst>
              </a:tr>
              <a:tr h="174027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均方根值</a:t>
                      </a:r>
                      <a:endParaRPr lang="en-US" altLang="zh-TW" sz="36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36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RMS</a:t>
                      </a:r>
                      <a:endParaRPr lang="zh-TW" altLang="en-US" sz="36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0.06 g</a:t>
                      </a:r>
                      <a:endParaRPr lang="zh-TW" altLang="en-US" sz="36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727849"/>
                  </a:ext>
                </a:extLst>
              </a:tr>
              <a:tr h="174027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尖峰值</a:t>
                      </a:r>
                      <a:endParaRPr lang="en-US" altLang="zh-TW" sz="36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36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Peak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-0.4643 g</a:t>
                      </a:r>
                      <a:endParaRPr lang="zh-TW" altLang="en-US" sz="36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680046"/>
                  </a:ext>
                </a:extLst>
              </a:tr>
            </a:tbl>
          </a:graphicData>
        </a:graphic>
      </p:graphicFrame>
      <p:pic>
        <p:nvPicPr>
          <p:cNvPr id="3" name="圖片 2" descr="一張含有 文字, 螢幕擷取畫面, 繪圖, 圖表 的圖片&#10;&#10;AI 產生的內容可能不正確。">
            <a:extLst>
              <a:ext uri="{FF2B5EF4-FFF2-40B4-BE49-F238E27FC236}">
                <a16:creationId xmlns:a16="http://schemas.microsoft.com/office/drawing/2014/main" id="{EC4A0042-04F2-8A03-997A-8FE549325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30" y="3053506"/>
            <a:ext cx="9144018" cy="5486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F5F8968-8B35-538A-3FBC-8B903334A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01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7E51E9-6AAB-703C-7C6E-A34CE8763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40FC4B24-957B-512A-FF2F-077B453A819D}"/>
              </a:ext>
            </a:extLst>
          </p:cNvPr>
          <p:cNvSpPr txBox="1"/>
          <p:nvPr/>
        </p:nvSpPr>
        <p:spPr>
          <a:xfrm>
            <a:off x="938630" y="812687"/>
            <a:ext cx="1696837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altLang="zh-TW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ublic Sans Thin Bold"/>
                <a:sym typeface="Public Sans Thin Bold"/>
              </a:rPr>
              <a:t>Parameters of three Tuned Mass Dampers</a:t>
            </a:r>
          </a:p>
          <a:p>
            <a:pPr marL="0" lvl="0" indent="0" algn="l">
              <a:spcBef>
                <a:spcPct val="0"/>
              </a:spcBef>
            </a:pPr>
            <a:r>
              <a:rPr lang="zh-TW" altLang="en-US" sz="4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ublic Sans Thin Bold"/>
                <a:sym typeface="Public Sans Thin Bold"/>
              </a:rPr>
              <a:t>質量協調阻尼器的參數</a:t>
            </a:r>
            <a:endParaRPr lang="en-US" sz="4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ublic Sans Thin Bold"/>
              <a:sym typeface="Public Sans Thin Bold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7B400D0A-3028-C888-EB78-B5282032793B}"/>
              </a:ext>
            </a:extLst>
          </p:cNvPr>
          <p:cNvGrpSpPr/>
          <p:nvPr/>
        </p:nvGrpSpPr>
        <p:grpSpPr>
          <a:xfrm rot="-5400000">
            <a:off x="16410739" y="0"/>
            <a:ext cx="1877261" cy="1877261"/>
            <a:chOff x="0" y="0"/>
            <a:chExt cx="2503014" cy="2503014"/>
          </a:xfrm>
        </p:grpSpPr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F05816B3-1AF5-545C-2B5D-7CCA13E2F733}"/>
                </a:ext>
              </a:extLst>
            </p:cNvPr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9DA65AB3-6E27-254C-7C35-A9138F68318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2CB82E9B-99D6-CD4E-E027-AB3018BE27B1}"/>
                </a:ext>
              </a:extLst>
            </p:cNvPr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FA040BC3-FC2F-4E1C-DE2C-64A2EDA4692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68798DA1-3C6A-B6EF-7971-0E184488299E}"/>
                </a:ext>
              </a:extLst>
            </p:cNvPr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6D4C2E88-95AD-AB8B-5955-C029D4B75D6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FE063737-AAEC-A484-3D8D-8D3BA49AB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473950"/>
              </p:ext>
            </p:extLst>
          </p:nvPr>
        </p:nvGraphicFramePr>
        <p:xfrm>
          <a:off x="3886200" y="3390900"/>
          <a:ext cx="10515600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61538954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6230989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520633589"/>
                    </a:ext>
                  </a:extLst>
                </a:gridCol>
              </a:tblGrid>
              <a:tr h="580093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36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Damper No. 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質量比</a:t>
                      </a:r>
                      <a:endParaRPr lang="en-US" altLang="zh-TW" sz="36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0.03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93629"/>
                  </a:ext>
                </a:extLst>
              </a:tr>
              <a:tr h="58009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調協頻率比</a:t>
                      </a:r>
                      <a:endParaRPr lang="en-US" altLang="zh-TW" sz="36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0.9592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975058"/>
                  </a:ext>
                </a:extLst>
              </a:tr>
              <a:tr h="5800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阻尼比</a:t>
                      </a:r>
                      <a:endParaRPr lang="en-US" altLang="zh-TW" sz="36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0.0857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15037"/>
                  </a:ext>
                </a:extLst>
              </a:tr>
              <a:tr h="580093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36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Damper No. 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質量比</a:t>
                      </a:r>
                      <a:endParaRPr lang="en-US" altLang="zh-TW" sz="36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0.1</a:t>
                      </a:r>
                      <a:endParaRPr lang="zh-TW" altLang="en-US" sz="36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727849"/>
                  </a:ext>
                </a:extLst>
              </a:tr>
              <a:tr h="5800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調協頻率比</a:t>
                      </a:r>
                      <a:endParaRPr lang="en-US" altLang="zh-TW" sz="36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0.8789</a:t>
                      </a:r>
                      <a:endParaRPr lang="zh-TW" altLang="en-US" sz="36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019231"/>
                  </a:ext>
                </a:extLst>
              </a:tr>
              <a:tr h="5800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阻尼比</a:t>
                      </a:r>
                      <a:endParaRPr lang="en-US" altLang="zh-TW" sz="36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0.1527</a:t>
                      </a:r>
                      <a:endParaRPr lang="zh-TW" altLang="en-US" sz="36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297992"/>
                  </a:ext>
                </a:extLst>
              </a:tr>
              <a:tr h="580093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36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Damper No. 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質量比</a:t>
                      </a:r>
                      <a:endParaRPr lang="en-US" altLang="zh-TW" sz="36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0.2</a:t>
                      </a:r>
                      <a:endParaRPr lang="zh-TW" altLang="en-US" sz="36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680046"/>
                  </a:ext>
                </a:extLst>
              </a:tr>
              <a:tr h="5800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調協頻率比</a:t>
                      </a:r>
                      <a:endParaRPr lang="en-US" altLang="zh-TW" sz="36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0.7815</a:t>
                      </a:r>
                      <a:endParaRPr lang="zh-TW" altLang="en-US" sz="36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8406"/>
                  </a:ext>
                </a:extLst>
              </a:tr>
              <a:tr h="5800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阻尼比</a:t>
                      </a:r>
                      <a:endParaRPr lang="en-US" altLang="zh-TW" sz="36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微軟正黑體" panose="020B0604030504040204" pitchFamily="34" charset="-120"/>
                        </a:rPr>
                        <a:t>0.2098</a:t>
                      </a:r>
                      <a:endParaRPr lang="zh-TW" altLang="en-US" sz="36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92924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97169BB-32E6-2321-DDC6-6427F75B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21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1360</TotalTime>
  <Words>1318</Words>
  <Application>Microsoft Office PowerPoint</Application>
  <PresentationFormat>自訂</PresentationFormat>
  <Paragraphs>544</Paragraphs>
  <Slides>28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9" baseType="lpstr">
      <vt:lpstr>微軟正黑體</vt:lpstr>
      <vt:lpstr>Calibri</vt:lpstr>
      <vt:lpstr>Public Sans Bold</vt:lpstr>
      <vt:lpstr>Aptos</vt:lpstr>
      <vt:lpstr>Cambria</vt:lpstr>
      <vt:lpstr>Cambria Math</vt:lpstr>
      <vt:lpstr>Public Sans</vt:lpstr>
      <vt:lpstr>Public Sans Thin Bold</vt:lpstr>
      <vt:lpstr>Arial</vt:lpstr>
      <vt:lpstr>Public Sans Thin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邱昱倫</cp:lastModifiedBy>
  <cp:revision>47</cp:revision>
  <dcterms:created xsi:type="dcterms:W3CDTF">2006-08-16T00:00:00Z</dcterms:created>
  <dcterms:modified xsi:type="dcterms:W3CDTF">2025-06-05T09:58:45Z</dcterms:modified>
  <dc:identifier>DAGpWUZUDys</dc:identifier>
</cp:coreProperties>
</file>